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83" r:id="rId2"/>
    <p:sldId id="504" r:id="rId3"/>
    <p:sldId id="505" r:id="rId4"/>
    <p:sldId id="506" r:id="rId5"/>
    <p:sldId id="507" r:id="rId6"/>
    <p:sldId id="511" r:id="rId7"/>
    <p:sldId id="509" r:id="rId8"/>
    <p:sldId id="510" r:id="rId9"/>
    <p:sldId id="513" r:id="rId10"/>
  </p:sldIdLst>
  <p:sldSz cx="9144000" cy="6858000" type="screen4x3"/>
  <p:notesSz cx="6761163" cy="99425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324" autoAdjust="0"/>
    <p:restoredTop sz="96374" autoAdjust="0"/>
  </p:normalViewPr>
  <p:slideViewPr>
    <p:cSldViewPr>
      <p:cViewPr varScale="1">
        <p:scale>
          <a:sx n="64" d="100"/>
          <a:sy n="64" d="100"/>
        </p:scale>
        <p:origin x="19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Evandro\2025\Monda&#237;\Fevereiro\Audi&#234;ncia\Dados%20MD-2022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Até o 3º QUADRIMESTRE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E2-47F8-B138-380EDF9C335E}"/>
                </c:ext>
              </c:extLst>
            </c:dLbl>
            <c:dLbl>
              <c:idx val="3"/>
              <c:layout>
                <c:manualLayout>
                  <c:x val="-8.3073727933541779E-3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2-47F8-B138-380EDF9C335E}"/>
                </c:ext>
              </c:extLst>
            </c:dLbl>
            <c:dLbl>
              <c:idx val="4"/>
              <c:layout>
                <c:manualLayout>
                  <c:x val="0"/>
                  <c:y val="-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2-47F8-B138-380EDF9C335E}"/>
                </c:ext>
              </c:extLst>
            </c:dLbl>
            <c:dLbl>
              <c:idx val="5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2-47F8-B138-380EDF9C33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Plan1!$A$1:$A$6</c:f>
              <c:strCache>
                <c:ptCount val="6"/>
                <c:pt idx="0">
                  <c:v> Saldo em 01/01/2024 </c:v>
                </c:pt>
                <c:pt idx="1">
                  <c:v> Receita Arrecadada </c:v>
                </c:pt>
                <c:pt idx="2">
                  <c:v> Despesa Empenhada </c:v>
                </c:pt>
                <c:pt idx="3">
                  <c:v> Despesa liquidada </c:v>
                </c:pt>
                <c:pt idx="4">
                  <c:v> Despesa Paga </c:v>
                </c:pt>
                <c:pt idx="5">
                  <c:v> Saldo em 31/12/2024 </c:v>
                </c:pt>
              </c:strCache>
            </c:strRef>
          </c:cat>
          <c:val>
            <c:numRef>
              <c:f>Plan1!$B$1:$B$6</c:f>
              <c:numCache>
                <c:formatCode>_(* #,##0.00_);_(* \(#,##0.00\);_(* "-"??_);_(@_)</c:formatCode>
                <c:ptCount val="6"/>
                <c:pt idx="0">
                  <c:v>2156073.89</c:v>
                </c:pt>
                <c:pt idx="1">
                  <c:v>17007134.449999999</c:v>
                </c:pt>
                <c:pt idx="2">
                  <c:v>17362277.98</c:v>
                </c:pt>
                <c:pt idx="3">
                  <c:v>17302139.920000002</c:v>
                </c:pt>
                <c:pt idx="4">
                  <c:v>17300266.359999999</c:v>
                </c:pt>
                <c:pt idx="5">
                  <c:v>1818829.01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E2-47F8-B138-380EDF9C33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3181056"/>
        <c:axId val="174666240"/>
        <c:axId val="0"/>
      </c:bar3DChart>
      <c:catAx>
        <c:axId val="1631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4666240"/>
        <c:crosses val="autoZero"/>
        <c:auto val="1"/>
        <c:lblAlgn val="ctr"/>
        <c:lblOffset val="100"/>
        <c:noMultiLvlLbl val="0"/>
      </c:catAx>
      <c:valAx>
        <c:axId val="17466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18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Composição da Receita</a:t>
            </a:r>
          </a:p>
        </c:rich>
      </c:tx>
      <c:layout>
        <c:manualLayout>
          <c:xMode val="edge"/>
          <c:yMode val="edge"/>
          <c:x val="0.34403455818022749"/>
          <c:y val="2.77777777777779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8A3-4A00-8B2D-9DE3AEA089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8A3-4A00-8B2D-9DE3AEA089A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8A3-4A00-8B2D-9DE3AEA089AA}"/>
              </c:ext>
            </c:extLst>
          </c:dPt>
          <c:dLbls>
            <c:dLbl>
              <c:idx val="0"/>
              <c:layout>
                <c:manualLayout>
                  <c:x val="-0.11686949000869182"/>
                  <c:y val="0.1056310148731409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3-4A00-8B2D-9DE3AEA089AA}"/>
                </c:ext>
              </c:extLst>
            </c:dLbl>
            <c:dLbl>
              <c:idx val="4"/>
              <c:layout>
                <c:manualLayout>
                  <c:x val="-9.2811367076692144E-2"/>
                  <c:y val="2.4060221638961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A3-4A00-8B2D-9DE3AEA089AA}"/>
                </c:ext>
              </c:extLst>
            </c:dLbl>
            <c:dLbl>
              <c:idx val="6"/>
              <c:layout>
                <c:manualLayout>
                  <c:x val="0.12975953934675774"/>
                  <c:y val="3.78463108778069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A3-4A00-8B2D-9DE3AEA089AA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Plan1!$A$26:$A$33</c:f>
              <c:strCache>
                <c:ptCount val="5"/>
                <c:pt idx="0">
                  <c:v> SUS - União </c:v>
                </c:pt>
                <c:pt idx="1">
                  <c:v> SUS - Estado </c:v>
                </c:pt>
                <c:pt idx="2">
                  <c:v> SUS - Município </c:v>
                </c:pt>
                <c:pt idx="3">
                  <c:v> SUS - Emendas </c:v>
                </c:pt>
                <c:pt idx="4">
                  <c:v> SUS - Outros recursos </c:v>
                </c:pt>
              </c:strCache>
            </c:strRef>
          </c:cat>
          <c:val>
            <c:numRef>
              <c:f>Plan1!$B$26:$B$33</c:f>
              <c:numCache>
                <c:formatCode>_(* #,##0.00_);_(* \(#,##0.00\);_(* "-"??_);_(@_)</c:formatCode>
                <c:ptCount val="5"/>
                <c:pt idx="0">
                  <c:v>3913031.7699999996</c:v>
                </c:pt>
                <c:pt idx="1">
                  <c:v>449143.65</c:v>
                </c:pt>
                <c:pt idx="2">
                  <c:v>10719156.27</c:v>
                </c:pt>
                <c:pt idx="3">
                  <c:v>1655575</c:v>
                </c:pt>
                <c:pt idx="4">
                  <c:v>270227.75999999978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A3-4A00-8B2D-9DE3AEA089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/>
              <a:t>Execução da despesa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Plan1!$A$53</c:f>
              <c:strCache>
                <c:ptCount val="1"/>
                <c:pt idx="0">
                  <c:v> Empenhada 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Plan1!$B$53</c:f>
              <c:numCache>
                <c:formatCode>_(* #,##0.00_);_(* \(#,##0.00\);_(* "-"??_);_(@_)</c:formatCode>
                <c:ptCount val="1"/>
                <c:pt idx="0">
                  <c:v>17362277.98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49-441A-80F5-163F2F307DEE}"/>
            </c:ext>
          </c:extLst>
        </c:ser>
        <c:ser>
          <c:idx val="1"/>
          <c:order val="1"/>
          <c:tx>
            <c:strRef>
              <c:f>Plan1!$A$54</c:f>
              <c:strCache>
                <c:ptCount val="1"/>
                <c:pt idx="0">
                  <c:v> Liquidada 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Plan1!$B$54</c:f>
              <c:numCache>
                <c:formatCode>_(* #,##0.00_);_(* \(#,##0.00\);_(* "-"??_);_(@_)</c:formatCode>
                <c:ptCount val="1"/>
                <c:pt idx="0">
                  <c:v>17302139.920000002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49-441A-80F5-163F2F307DEE}"/>
            </c:ext>
          </c:extLst>
        </c:ser>
        <c:ser>
          <c:idx val="2"/>
          <c:order val="2"/>
          <c:tx>
            <c:strRef>
              <c:f>Plan1!$A$55</c:f>
              <c:strCache>
                <c:ptCount val="1"/>
                <c:pt idx="0">
                  <c:v> Paga </c:v>
                </c:pt>
              </c:strCache>
            </c:strRef>
          </c:tx>
          <c:spPr>
            <a:gradFill flip="none" rotWithShape="1">
              <a:gsLst>
                <a:gs pos="0">
                  <a:schemeClr val="accent3"/>
                </a:gs>
                <a:gs pos="75000">
                  <a:schemeClr val="accent3">
                    <a:lumMod val="60000"/>
                    <a:lumOff val="40000"/>
                  </a:schemeClr>
                </a:gs>
                <a:gs pos="51000">
                  <a:schemeClr val="accent3">
                    <a:alpha val="75000"/>
                  </a:schemeClr>
                </a:gs>
                <a:gs pos="100000">
                  <a:schemeClr val="accent3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Plan1!$B$55</c:f>
              <c:numCache>
                <c:formatCode>_(* #,##0.00_);_(* \(#,##0.00\);_(* "-"??_);_(@_)</c:formatCode>
                <c:ptCount val="1"/>
                <c:pt idx="0">
                  <c:v>17300266.359999999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49-441A-80F5-163F2F307D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39291648"/>
        <c:axId val="132323520"/>
      </c:barChart>
      <c:catAx>
        <c:axId val="139291648"/>
        <c:scaling>
          <c:orientation val="minMax"/>
        </c:scaling>
        <c:delete val="1"/>
        <c:axPos val="b"/>
        <c:numFmt formatCode="ge\r\a\l" sourceLinked="1"/>
        <c:majorTickMark val="out"/>
        <c:minorTickMark val="none"/>
        <c:tickLblPos val="none"/>
        <c:crossAx val="132323520"/>
        <c:crosses val="autoZero"/>
        <c:auto val="1"/>
        <c:lblAlgn val="ctr"/>
        <c:lblOffset val="100"/>
        <c:noMultiLvlLbl val="0"/>
      </c:catAx>
      <c:valAx>
        <c:axId val="13232352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929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133660046003122"/>
          <c:y val="0.93125865916858908"/>
          <c:w val="0.63938266118579434"/>
          <c:h val="5.31793444519236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/>
              <a:t>Despesas por categoria econômica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603-4232-9425-4B3F014E2F68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ysClr val="windowText" lastClr="00000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603-4232-9425-4B3F014E2F6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603-4232-9425-4B3F014E2F6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603-4232-9425-4B3F014E2F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603-4232-9425-4B3F014E2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Plan1!$A$78:$A$81</c:f>
              <c:strCache>
                <c:ptCount val="3"/>
                <c:pt idx="0">
                  <c:v> Pessoal </c:v>
                </c:pt>
                <c:pt idx="1">
                  <c:v> Custeio das atividades </c:v>
                </c:pt>
                <c:pt idx="2">
                  <c:v> Investimentos </c:v>
                </c:pt>
              </c:strCache>
            </c:strRef>
          </c:cat>
          <c:val>
            <c:numRef>
              <c:f>Plan1!$B$78:$B$81</c:f>
              <c:numCache>
                <c:formatCode>_(* #,##0.00_);_(* \(#,##0.00\);_(* "-"??_);_(@_)</c:formatCode>
                <c:ptCount val="3"/>
                <c:pt idx="0">
                  <c:v>7596751.5499999998</c:v>
                </c:pt>
                <c:pt idx="1">
                  <c:v>8835078.0299999993</c:v>
                </c:pt>
                <c:pt idx="2">
                  <c:v>870310.34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03-4232-9425-4B3F014E2F6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Indicadores da saúde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DF8-4DB7-A326-A3FA1FFAD1D9}"/>
              </c:ext>
            </c:extLst>
          </c:dPt>
          <c:dPt>
            <c:idx val="19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accent2"/>
                </a:solidFill>
              </a:ln>
              <a:effectLst/>
              <a:sp3d>
                <a:contourClr>
                  <a:schemeClr val="accent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DF8-4DB7-A326-A3FA1FFAD1D9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2"/>
                </a:solidFill>
              </a:ln>
              <a:effectLst/>
              <a:sp3d>
                <a:contourClr>
                  <a:schemeClr val="accent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BAC-4653-9FB1-EC290F2DE1EC}"/>
              </c:ext>
            </c:extLst>
          </c:dPt>
          <c:dLbls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DF8-4DB7-A326-A3FA1FFAD1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Plan1!$A$163:$A$183</c:f>
              <c:strCache>
                <c:ptCount val="2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  <c:pt idx="18">
                  <c:v>1º Quadrimestre</c:v>
                </c:pt>
                <c:pt idx="19">
                  <c:v>2º Quadrimestre</c:v>
                </c:pt>
                <c:pt idx="20">
                  <c:v>3º Quadrimestre</c:v>
                </c:pt>
              </c:strCache>
            </c:strRef>
          </c:cat>
          <c:val>
            <c:numRef>
              <c:f>Plan1!$B$163:$B$183</c:f>
              <c:numCache>
                <c:formatCode>_(* #,##0.00_);_(* \(#,##0.00\);_(* "-"??_);_(@_)</c:formatCode>
                <c:ptCount val="21"/>
                <c:pt idx="0">
                  <c:v>16.95</c:v>
                </c:pt>
                <c:pt idx="1">
                  <c:v>16.46</c:v>
                </c:pt>
                <c:pt idx="2">
                  <c:v>16.45</c:v>
                </c:pt>
                <c:pt idx="3">
                  <c:v>17.39</c:v>
                </c:pt>
                <c:pt idx="4">
                  <c:v>17.54</c:v>
                </c:pt>
                <c:pt idx="5">
                  <c:v>17.41</c:v>
                </c:pt>
                <c:pt idx="6">
                  <c:v>18.14</c:v>
                </c:pt>
                <c:pt idx="7">
                  <c:v>17.87</c:v>
                </c:pt>
                <c:pt idx="8">
                  <c:v>16.59</c:v>
                </c:pt>
                <c:pt idx="9">
                  <c:v>18.38</c:v>
                </c:pt>
                <c:pt idx="10">
                  <c:v>21.53</c:v>
                </c:pt>
                <c:pt idx="11">
                  <c:v>20.39</c:v>
                </c:pt>
                <c:pt idx="12">
                  <c:v>19.77</c:v>
                </c:pt>
                <c:pt idx="13">
                  <c:v>19.63</c:v>
                </c:pt>
                <c:pt idx="14">
                  <c:v>16.07</c:v>
                </c:pt>
                <c:pt idx="15">
                  <c:v>17.2</c:v>
                </c:pt>
                <c:pt idx="16">
                  <c:v>19.28</c:v>
                </c:pt>
                <c:pt idx="17">
                  <c:v>18.170000000000002</c:v>
                </c:pt>
                <c:pt idx="18">
                  <c:v>16.920000000000002</c:v>
                </c:pt>
                <c:pt idx="19">
                  <c:v>16.66</c:v>
                </c:pt>
                <c:pt idx="20">
                  <c:v>17.559999999999999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F8-4DB7-A326-A3FA1FFAD1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0"/>
        <c:gapDepth val="0"/>
        <c:shape val="box"/>
        <c:axId val="160500736"/>
        <c:axId val="160461888"/>
        <c:axId val="0"/>
      </c:bar3DChart>
      <c:catAx>
        <c:axId val="16050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1888"/>
        <c:crosses val="autoZero"/>
        <c:auto val="1"/>
        <c:lblAlgn val="ctr"/>
        <c:lblOffset val="100"/>
        <c:noMultiLvlLbl val="0"/>
      </c:catAx>
      <c:valAx>
        <c:axId val="16046188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50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b="0" i="0" baseline="0">
                <a:effectLst/>
              </a:rPr>
              <a:t>Evolução mensal dos gastos com Saúde</a:t>
            </a:r>
            <a:endParaRPr lang="pt-BR" sz="24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1B2-42BB-ADF6-1D69E0E6F9D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1B2-42BB-ADF6-1D69E0E6F9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1B2-42BB-ADF6-1D69E0E6F9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1B2-42BB-ADF6-1D69E0E6F9D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A1B2-42BB-ADF6-1D69E0E6F9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A1B2-42BB-ADF6-1D69E0E6F9D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A1B2-42BB-ADF6-1D69E0E6F9D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A1B2-42BB-ADF6-1D69E0E6F9D5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1B2-42BB-ADF6-1D69E0E6F9D5}"/>
              </c:ext>
            </c:extLst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A1B2-42BB-ADF6-1D69E0E6F9D5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A1B2-42BB-ADF6-1D69E0E6F9D5}"/>
              </c:ext>
            </c:extLst>
          </c:dPt>
          <c:dPt>
            <c:idx val="11"/>
            <c:invertIfNegative val="0"/>
            <c:bubble3D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  <a:effectLst/>
              <a:sp3d>
                <a:contourClr>
                  <a:sysClr val="windowText" lastClr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A1B2-42BB-ADF6-1D69E0E6F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Plan1!$A$266:$A$277</c:f>
              <c:strCache>
                <c:ptCount val="12"/>
                <c:pt idx="0">
                  <c:v>Jan/24</c:v>
                </c:pt>
                <c:pt idx="1">
                  <c:v>Fev/24</c:v>
                </c:pt>
                <c:pt idx="2">
                  <c:v>Mar/24</c:v>
                </c:pt>
                <c:pt idx="3">
                  <c:v>Abr/24</c:v>
                </c:pt>
                <c:pt idx="4">
                  <c:v>Mai/24</c:v>
                </c:pt>
                <c:pt idx="5">
                  <c:v>Jun/24</c:v>
                </c:pt>
                <c:pt idx="6">
                  <c:v>Jul/24</c:v>
                </c:pt>
                <c:pt idx="7">
                  <c:v>Ago/24</c:v>
                </c:pt>
                <c:pt idx="8">
                  <c:v>Set/24</c:v>
                </c:pt>
                <c:pt idx="9">
                  <c:v>Out/24</c:v>
                </c:pt>
                <c:pt idx="10">
                  <c:v>Nov/24</c:v>
                </c:pt>
                <c:pt idx="11">
                  <c:v>Dez/24</c:v>
                </c:pt>
              </c:strCache>
            </c:strRef>
          </c:cat>
          <c:val>
            <c:numRef>
              <c:f>Plan1!$B$266:$B$277</c:f>
              <c:numCache>
                <c:formatCode>_(* #,##0.00_);_(* \(#,##0.00\);_(* "-"??_);_(@_)</c:formatCode>
                <c:ptCount val="12"/>
                <c:pt idx="0">
                  <c:v>15.75</c:v>
                </c:pt>
                <c:pt idx="1">
                  <c:v>15.1</c:v>
                </c:pt>
                <c:pt idx="2">
                  <c:v>16.04</c:v>
                </c:pt>
                <c:pt idx="3">
                  <c:v>16.920000000000002</c:v>
                </c:pt>
                <c:pt idx="4">
                  <c:v>17.11</c:v>
                </c:pt>
                <c:pt idx="5">
                  <c:v>16.899999999999999</c:v>
                </c:pt>
                <c:pt idx="6">
                  <c:v>16.559999999999999</c:v>
                </c:pt>
                <c:pt idx="7">
                  <c:v>16.66</c:v>
                </c:pt>
                <c:pt idx="8">
                  <c:v>17.29</c:v>
                </c:pt>
                <c:pt idx="9">
                  <c:v>17.2</c:v>
                </c:pt>
                <c:pt idx="10">
                  <c:v>17.38</c:v>
                </c:pt>
                <c:pt idx="11">
                  <c:v>17.559999999999999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1B2-42BB-ADF6-1D69E0E6F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154176"/>
        <c:axId val="160466624"/>
        <c:axId val="0"/>
      </c:bar3DChart>
      <c:catAx>
        <c:axId val="18315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0466624"/>
        <c:crosses val="autoZero"/>
        <c:auto val="1"/>
        <c:lblAlgn val="ctr"/>
        <c:lblOffset val="100"/>
        <c:noMultiLvlLbl val="0"/>
      </c:catAx>
      <c:valAx>
        <c:axId val="16046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8315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A4A2641-E348-44BF-B0FD-29F850C963D2}" type="datetimeFigureOut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322C76-3ECA-41F1-8C4B-EFE00697F3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32482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86D061-0DE6-43DE-9CA3-FE1441903D50}" type="datetimeFigureOut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7D4971-F33D-4E0A-BDE9-6053944536C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9997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D4971-F33D-4E0A-BDE9-6053944536C6}" type="slidenum">
              <a:rPr lang="pt-BR" altLang="pt-BR" smtClean="0"/>
              <a:pPr/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793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3D73C0C-F23E-4BDF-88EA-EA3395781198}" type="slidenum">
              <a:rPr lang="pt-BR" altLang="pt-BR"/>
              <a:pPr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84F8-D162-4F72-ADA1-539465988BB5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C6ECB-FEEF-4B7B-87D6-79D804FD57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653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20CD6-697C-4E78-B981-35AFF535B673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F74A0-F765-4ADF-BBBD-C3C3321E3F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012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788C-0EE0-4A1C-BA97-F95C8BB6B580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28FD-38AA-4EE9-A06C-8F8C48C29F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902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FC2A-5C43-4E8B-8929-FC79886BE786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A5185-4F5B-4EFF-A623-7774D6AEF5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495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8475-1814-4ACF-97A8-995B93A6C33D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361D7-5C71-4B5E-BE06-04FD6828FEA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239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F05FC-0EAE-49BA-B628-A1F40D827126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D1D28-D2CF-40FD-8F2C-45AA3DA781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0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5993-8AB1-4EEA-94AB-AE1EFAE00658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9FEC2-E40E-42AD-949A-A27C092FBC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3976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AD5F0-0D75-4CB1-93A1-315EDC3B086C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2D65-5FA0-45B2-90D5-A1A8389951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4233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743A7-6DEB-4DB3-A081-71C6BD3B5CC2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612C9-1174-4F95-8820-56DB25EB41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058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2D48-EEA7-47C9-B753-BAB53D8817C6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F4B16-3F67-4595-88D8-ECB23F095D7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939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B7B-05E3-4C6B-90B5-DBB082F711D4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125AA-2A2B-47CA-82A6-5A89AF76A2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374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FC0B73-5D9B-4F92-93F8-F731BDB4D213}" type="datetime1">
              <a:rPr lang="pt-BR"/>
              <a:pPr>
                <a:defRPr/>
              </a:pPr>
              <a:t>14/02/2025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Funcia/LC141/29mai2012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99AB624-192E-4EEE-99E2-1D6C5EB69A0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Dados%20MD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827088" y="2130425"/>
            <a:ext cx="7993062" cy="1470025"/>
          </a:xfrm>
        </p:spPr>
        <p:txBody>
          <a:bodyPr/>
          <a:lstStyle/>
          <a:p>
            <a:pPr eaLnBrk="1" hangingPunct="1"/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AUDIÊNCIA PÚBLICA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LEI COMPLEMENTAR Nº 141/12</a:t>
            </a:r>
            <a:b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</a:br>
            <a:r>
              <a:rPr lang="pt-BR" altLang="pt-BR" sz="3200" b="1" dirty="0">
                <a:latin typeface="Arial Rounded MT Bold" pitchFamily="34" charset="0"/>
                <a:cs typeface="Arabic Typesetting" pitchFamily="66" charset="-78"/>
              </a:rPr>
              <a:t>3º QUADRIMESTRE/2024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650" y="4268788"/>
            <a:ext cx="7704138" cy="1752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/>
              <a:t>Sérgio </a:t>
            </a:r>
            <a:r>
              <a:rPr lang="pt-BR" dirty="0" err="1"/>
              <a:t>Thomazoni</a:t>
            </a: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sz="2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dirty="0"/>
              <a:t>Gestora do Fundo Municipal de Saúde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2600" dirty="0" err="1"/>
              <a:t>Mondaí</a:t>
            </a:r>
            <a:r>
              <a:rPr lang="pt-BR" sz="2600" dirty="0"/>
              <a:t>-SC 17/02/2025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115888"/>
          <a:ext cx="9144000" cy="1495425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CONSELHO MUNICIPAL DE SAÚDE - MONDAÍ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8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endParaRPr kumimoji="0" lang="pt-B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39863" algn="l"/>
                        </a:tabLst>
                      </a:pPr>
                      <a:r>
                        <a:rPr kumimoji="0" lang="pt-B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“A SOCIEDADE CONTROLANDO O FINANCIAMENTO DA SAÚDE – LEI COMPLEMENTAR Nº 141/12”</a:t>
                      </a:r>
                      <a:endParaRPr kumimoji="0" lang="pt-BR" sz="1100" b="1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71755" marR="7175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1CCF01B-512C-492B-A564-BC598D05B461}" type="slidenum">
              <a:rPr lang="pt-BR" altLang="pt-BR" sz="1200">
                <a:solidFill>
                  <a:srgbClr val="898989"/>
                </a:solidFill>
              </a:rPr>
              <a:pPr/>
              <a:t>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PRESTAÇÃO DE CONTAS</a:t>
            </a:r>
            <a:endParaRPr lang="pt-BR" altLang="pt-BR" dirty="0">
              <a:hlinkClick r:id="rId2" action="ppaction://hlinkfile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768823"/>
              </p:ext>
            </p:extLst>
          </p:nvPr>
        </p:nvGraphicFramePr>
        <p:xfrm>
          <a:off x="611560" y="1417638"/>
          <a:ext cx="7992888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E557C09-21DA-47E3-BAFA-EBCA03FA802A}" type="slidenum">
              <a:rPr lang="pt-BR" altLang="pt-BR" sz="1200">
                <a:solidFill>
                  <a:srgbClr val="898989"/>
                </a:solidFill>
              </a:rPr>
              <a:pPr/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6147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0496240"/>
              </p:ext>
            </p:extLst>
          </p:nvPr>
        </p:nvGraphicFramePr>
        <p:xfrm>
          <a:off x="611560" y="1417638"/>
          <a:ext cx="8075240" cy="493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FB49F6E-1C18-45B0-B85C-E8E739145D25}" type="slidenum">
              <a:rPr lang="pt-BR" altLang="pt-BR" sz="1200">
                <a:solidFill>
                  <a:srgbClr val="898989"/>
                </a:solidFill>
              </a:rPr>
              <a:pPr/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717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148729"/>
              </p:ext>
            </p:extLst>
          </p:nvPr>
        </p:nvGraphicFramePr>
        <p:xfrm>
          <a:off x="755576" y="1340768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E9513E1-453F-4D8B-B813-129C5F485EAB}" type="slidenum">
              <a:rPr lang="pt-BR" altLang="pt-BR" sz="1200">
                <a:solidFill>
                  <a:srgbClr val="898989"/>
                </a:solidFill>
              </a:rPr>
              <a:pPr/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8195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172175"/>
              </p:ext>
            </p:extLst>
          </p:nvPr>
        </p:nvGraphicFramePr>
        <p:xfrm>
          <a:off x="683568" y="1340768"/>
          <a:ext cx="777686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08ECD1F-B898-412B-BB1C-0575FAFB3BEB}" type="slidenum">
              <a:rPr lang="pt-BR" altLang="pt-BR" sz="1200">
                <a:solidFill>
                  <a:srgbClr val="898989"/>
                </a:solidFill>
              </a:rPr>
              <a:pPr/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AB05094-4448-18EB-E00E-4740D8359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84275"/>
            <a:ext cx="4044739" cy="532344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8649BF7-320E-1333-BD61-0D25315BEC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2312" y="1184274"/>
            <a:ext cx="4054487" cy="532344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8E8D130-01E5-470E-97D5-8E9D3465563A}" type="slidenum">
              <a:rPr lang="pt-BR" altLang="pt-BR" sz="1200">
                <a:solidFill>
                  <a:srgbClr val="898989"/>
                </a:solidFill>
              </a:rPr>
              <a:pPr/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0243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pt-BR" altLang="pt-BR" dirty="0"/>
              <a:t>PRESTAÇÃO DE CONTAS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2A5974F-5C6D-EB3F-54CB-1EBD85FF5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68889"/>
              </p:ext>
            </p:extLst>
          </p:nvPr>
        </p:nvGraphicFramePr>
        <p:xfrm>
          <a:off x="457200" y="1196975"/>
          <a:ext cx="8363271" cy="5159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4720">
                  <a:extLst>
                    <a:ext uri="{9D8B030D-6E8A-4147-A177-3AD203B41FA5}">
                      <a16:colId xmlns:a16="http://schemas.microsoft.com/office/drawing/2014/main" val="413421179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2270274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02057545"/>
                    </a:ext>
                  </a:extLst>
                </a:gridCol>
                <a:gridCol w="917032">
                  <a:extLst>
                    <a:ext uri="{9D8B030D-6E8A-4147-A177-3AD203B41FA5}">
                      <a16:colId xmlns:a16="http://schemas.microsoft.com/office/drawing/2014/main" val="2449117385"/>
                    </a:ext>
                  </a:extLst>
                </a:gridCol>
                <a:gridCol w="893586">
                  <a:extLst>
                    <a:ext uri="{9D8B030D-6E8A-4147-A177-3AD203B41FA5}">
                      <a16:colId xmlns:a16="http://schemas.microsoft.com/office/drawing/2014/main" val="2970114364"/>
                    </a:ext>
                  </a:extLst>
                </a:gridCol>
                <a:gridCol w="997693">
                  <a:extLst>
                    <a:ext uri="{9D8B030D-6E8A-4147-A177-3AD203B41FA5}">
                      <a16:colId xmlns:a16="http://schemas.microsoft.com/office/drawing/2014/main" val="2556681628"/>
                    </a:ext>
                  </a:extLst>
                </a:gridCol>
              </a:tblGrid>
              <a:tr h="24409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Ações de governo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Dotação Atualizada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Empenhado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Liquidado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Pago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Saldos p /2025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489225442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 dirty="0">
                          <a:effectLst/>
                        </a:rPr>
                        <a:t> 1.157 - Construção/Ampliação Unidades de Saúde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          55.700,00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55.674,00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55.674,00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55.674,00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100.000,00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538097390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1.160 - Aquisição de veículos para o Fundo da Saúde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669.000,00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668.900,00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668.900,00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668.900,00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50.000,00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207196405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2.330 - Atividades Programas SF - ACS, SB e NASF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5.392.211,04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5.055.088,28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5.054.608,93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5.054.608,93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5.330.000,00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154441471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2.340 - Atividades de Atenção Básica em Saúde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3.159.974,56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3.002.767,83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2.975.713,86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2.974.260,30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4.550.000,00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4110256176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2.331 - Atividades do Centro de Atenção Psicossocial - CAPS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916.881,43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832.095,44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810.232,47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809.812,47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920.000,00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2046823020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2.335 - Serviços de Assistência à Saúde da População p/ Procedimentos no MAC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5.599.247,77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5.482.509,80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5.480.778,88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5.480.778,88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2.600.000,00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746543560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2.333 - Atividades de Assistência Farmacêutica Básica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760.017,94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670.914,07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666.061,27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666.061,27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650.000,00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4013979872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2.334 - Distribuição Suplementar de Medicamentos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990.000,00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981.043,65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978.823,25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978.823,25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900.000,00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3124612235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2.350 - Atividades de Vigilância Sanitária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211.727,69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195.390,70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195.300,70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195.300,70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220.000,00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2636886920"/>
                  </a:ext>
                </a:extLst>
              </a:tr>
              <a:tr h="4473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u="none" strike="noStrike">
                          <a:effectLst/>
                        </a:rPr>
                        <a:t> 2.360 - Atividades de Vigilância Epidemiológica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      429.099,05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417.894,21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416.046,56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416.046,56 </a:t>
                      </a:r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     450.000,00 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1012817668"/>
                  </a:ext>
                </a:extLst>
              </a:tr>
              <a:tr h="44180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u="none" strike="noStrike">
                          <a:effectLst/>
                        </a:rPr>
                        <a:t> Total aplicado em ações e serviços de Saúde </a:t>
                      </a:r>
                      <a:endParaRPr lang="pt-BR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          18.183.859,48 </a:t>
                      </a:r>
                      <a:endParaRPr lang="pt-BR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17.362.277,98 </a:t>
                      </a:r>
                      <a:endParaRPr lang="pt-BR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17.302.139,92 </a:t>
                      </a:r>
                      <a:endParaRPr lang="pt-BR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>
                          <a:effectLst/>
                        </a:rPr>
                        <a:t>    17.300.266,36 </a:t>
                      </a:r>
                      <a:endParaRPr lang="pt-BR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u="none" strike="noStrike" dirty="0">
                          <a:effectLst/>
                        </a:rPr>
                        <a:t>        15.770.000,00 </a:t>
                      </a:r>
                      <a:endParaRPr lang="pt-BR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4220670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47BBD2B-7D6F-42D2-9BE1-BCD947A812AD}" type="slidenum">
              <a:rPr lang="pt-BR" altLang="pt-BR" sz="1200">
                <a:solidFill>
                  <a:srgbClr val="898989"/>
                </a:solidFill>
              </a:rPr>
              <a:pPr/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1267" name="Título 3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236712"/>
              </p:ext>
            </p:extLst>
          </p:nvPr>
        </p:nvGraphicFramePr>
        <p:xfrm>
          <a:off x="468313" y="1403350"/>
          <a:ext cx="8229599" cy="476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42184E2-7047-40D1-963F-3D46E04B2141}" type="slidenum">
              <a:rPr lang="pt-BR" altLang="pt-BR" sz="1200">
                <a:solidFill>
                  <a:srgbClr val="898989"/>
                </a:solidFill>
              </a:rPr>
              <a:pPr/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 useBgFill="1"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PRESTAÇÃO DE CONTAS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320686"/>
              </p:ext>
            </p:extLst>
          </p:nvPr>
        </p:nvGraphicFramePr>
        <p:xfrm>
          <a:off x="457200" y="1340768"/>
          <a:ext cx="8229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13808</TotalTime>
  <Words>346</Words>
  <Application>Microsoft Office PowerPoint</Application>
  <PresentationFormat>Apresentação na tela (4:3)</PresentationFormat>
  <Paragraphs>114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Arial Rounded MT Bold</vt:lpstr>
      <vt:lpstr>Calibri</vt:lpstr>
      <vt:lpstr>Personalizar design</vt:lpstr>
      <vt:lpstr>AUDIÊNCIA PÚBLICA LEI COMPLEMENTAR Nº 141/12 3º QUADRIMESTRE/2024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  <vt:lpstr>PRESTAÇÃO DE CONTAS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Alvaro</dc:creator>
  <cp:lastModifiedBy>evandrolenz@yahoo.com.br</cp:lastModifiedBy>
  <cp:revision>547</cp:revision>
  <cp:lastPrinted>2016-02-22T23:49:02Z</cp:lastPrinted>
  <dcterms:created xsi:type="dcterms:W3CDTF">2011-01-16T20:14:51Z</dcterms:created>
  <dcterms:modified xsi:type="dcterms:W3CDTF">2025-02-14T16:44:07Z</dcterms:modified>
</cp:coreProperties>
</file>