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51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529" r:id="rId10"/>
    <p:sldId id="264" r:id="rId11"/>
    <p:sldId id="265" r:id="rId12"/>
    <p:sldId id="266" r:id="rId13"/>
    <p:sldId id="268" r:id="rId14"/>
    <p:sldId id="530" r:id="rId15"/>
    <p:sldId id="271" r:id="rId16"/>
    <p:sldId id="521" r:id="rId17"/>
    <p:sldId id="523" r:id="rId18"/>
    <p:sldId id="528" r:id="rId19"/>
    <p:sldId id="273" r:id="rId20"/>
    <p:sldId id="274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ane" initials="R" lastIdx="2" clrIdx="0">
    <p:extLst>
      <p:ext uri="{19B8F6BF-5375-455C-9EA6-DF929625EA0E}">
        <p15:presenceInfo xmlns:p15="http://schemas.microsoft.com/office/powerpoint/2012/main" userId="Rosa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269D01E-BC32-4049-B463-5C60D7B0CCD2}" styleName="Estilo com Tema 2 - Ênfas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sane\Downloads\A073322177_223_114_233.csv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MSUNG\Downloads\A065345189_28_143_208.csv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MSUNG\Downloads\A065345189_28_143_208.csv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sane\Downloads\sih_cnv_nrsc160736164_163_170_96.csv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57150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Planilha1!$B$3:$B$10</c:f>
              <c:strCache>
                <c:ptCount val="8"/>
                <c:pt idx="0">
                  <c:v>Janeiro 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</c:strCache>
            </c:strRef>
          </c:cat>
          <c:val>
            <c:numRef>
              <c:f>Planilha1!$C$3:$C$10</c:f>
              <c:numCache>
                <c:formatCode>#,##0</c:formatCode>
                <c:ptCount val="8"/>
                <c:pt idx="0">
                  <c:v>6374</c:v>
                </c:pt>
                <c:pt idx="1">
                  <c:v>5225</c:v>
                </c:pt>
                <c:pt idx="2">
                  <c:v>5209</c:v>
                </c:pt>
                <c:pt idx="3">
                  <c:v>7015</c:v>
                </c:pt>
                <c:pt idx="4">
                  <c:v>6328</c:v>
                </c:pt>
                <c:pt idx="5">
                  <c:v>5342</c:v>
                </c:pt>
                <c:pt idx="6">
                  <c:v>5023</c:v>
                </c:pt>
                <c:pt idx="7">
                  <c:v>5231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10-483F-ABAD-5E1A5FE729A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550678768"/>
        <c:axId val="1336102688"/>
      </c:lineChart>
      <c:catAx>
        <c:axId val="1550678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36102688"/>
        <c:crosses val="autoZero"/>
        <c:auto val="1"/>
        <c:lblAlgn val="ctr"/>
        <c:lblOffset val="100"/>
        <c:noMultiLvlLbl val="0"/>
      </c:catAx>
      <c:valAx>
        <c:axId val="13361026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550678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7400000"/>
              </a:lightRig>
            </a:scene3d>
            <a:sp3d>
              <a:bevelT prst="angle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A073322177_223_114_233!$A$7:$A$18</c:f>
              <c:strCache>
                <c:ptCount val="12"/>
                <c:pt idx="0">
                  <c:v>Doenças do aparelho circulatório</c:v>
                </c:pt>
                <c:pt idx="1">
                  <c:v>Doenças do aparelho respiratório</c:v>
                </c:pt>
                <c:pt idx="2">
                  <c:v>Neoplasias (tumores)</c:v>
                </c:pt>
                <c:pt idx="3">
                  <c:v>Causas externas</c:v>
                </c:pt>
                <c:pt idx="4">
                  <c:v>Doenças endócrinas nutricionais e metabólicas</c:v>
                </c:pt>
                <c:pt idx="5">
                  <c:v>Doenças do aparelho digestivo</c:v>
                </c:pt>
                <c:pt idx="6">
                  <c:v>Alg dças infecciosas e parasitárias</c:v>
                </c:pt>
                <c:pt idx="7">
                  <c:v>Mal Definidas</c:v>
                </c:pt>
                <c:pt idx="8">
                  <c:v>Doenças do sistema nervoso</c:v>
                </c:pt>
                <c:pt idx="9">
                  <c:v>Doenças da pele e do tecido subcutâneo</c:v>
                </c:pt>
                <c:pt idx="10">
                  <c:v>Doenças do aparelho geniturinário</c:v>
                </c:pt>
                <c:pt idx="11">
                  <c:v>Algumas afec originadas no período perinatal</c:v>
                </c:pt>
              </c:strCache>
            </c:strRef>
          </c:cat>
          <c:val>
            <c:numRef>
              <c:f>A073322177_223_114_233!$B$7:$B$18</c:f>
              <c:numCache>
                <c:formatCode>General</c:formatCode>
                <c:ptCount val="12"/>
                <c:pt idx="0">
                  <c:v>14</c:v>
                </c:pt>
                <c:pt idx="1">
                  <c:v>12</c:v>
                </c:pt>
                <c:pt idx="2">
                  <c:v>11</c:v>
                </c:pt>
                <c:pt idx="3">
                  <c:v>6</c:v>
                </c:pt>
                <c:pt idx="4">
                  <c:v>4</c:v>
                </c:pt>
                <c:pt idx="5">
                  <c:v>4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F7-4B7E-B686-AEE9D2F37C4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5"/>
        <c:overlap val="15"/>
        <c:axId val="767838944"/>
        <c:axId val="762331968"/>
      </c:barChart>
      <c:catAx>
        <c:axId val="767838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62331968"/>
        <c:crosses val="autoZero"/>
        <c:auto val="1"/>
        <c:lblAlgn val="ctr"/>
        <c:lblOffset val="100"/>
        <c:noMultiLvlLbl val="0"/>
      </c:catAx>
      <c:valAx>
        <c:axId val="7623319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67838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337484073342137"/>
          <c:y val="4.1094150052742882E-2"/>
          <c:w val="0.68662515926657874"/>
          <c:h val="0.952417299938929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09550" h="69850" prst="riblet"/>
            </a:sp3d>
          </c:spPr>
          <c:invertIfNegative val="0"/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09550" h="69850" prst="riblet"/>
              </a:sp3d>
            </c:spPr>
            <c:extLst>
              <c:ext xmlns:c16="http://schemas.microsoft.com/office/drawing/2014/chart" uri="{C3380CC4-5D6E-409C-BE32-E72D297353CC}">
                <c16:uniqueId val="{00000005-1353-45AB-81F5-29AD2F40093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09550" h="69850" prst="riblet"/>
              </a:sp3d>
            </c:spPr>
            <c:extLst>
              <c:ext xmlns:c16="http://schemas.microsoft.com/office/drawing/2014/chart" uri="{C3380CC4-5D6E-409C-BE32-E72D297353CC}">
                <c16:uniqueId val="{00000002-1353-45AB-81F5-29AD2F40093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09550" h="69850" prst="riblet"/>
              </a:sp3d>
            </c:spPr>
            <c:extLst>
              <c:ext xmlns:c16="http://schemas.microsoft.com/office/drawing/2014/chart" uri="{C3380CC4-5D6E-409C-BE32-E72D297353CC}">
                <c16:uniqueId val="{00000003-1353-45AB-81F5-29AD2F40093B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09550" h="69850" prst="riblet"/>
              </a:sp3d>
            </c:spPr>
            <c:extLst>
              <c:ext xmlns:c16="http://schemas.microsoft.com/office/drawing/2014/chart" uri="{C3380CC4-5D6E-409C-BE32-E72D297353CC}">
                <c16:uniqueId val="{00000004-1353-45AB-81F5-29AD2F40093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-84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1353-45AB-81F5-29AD2F40093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825.788,36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353-45AB-81F5-29AD2F40093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146.354,50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353-45AB-81F5-29AD2F4009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84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Planilha1!$C$29:$C$33</c:f>
              <c:strCache>
                <c:ptCount val="5"/>
                <c:pt idx="0">
                  <c:v>Atenção Primária</c:v>
                </c:pt>
                <c:pt idx="1">
                  <c:v>Média e Alta Complexidade</c:v>
                </c:pt>
                <c:pt idx="2">
                  <c:v>Vigilância em Saúde </c:v>
                </c:pt>
                <c:pt idx="3">
                  <c:v>Farmácia Básica</c:v>
                </c:pt>
                <c:pt idx="4">
                  <c:v>Gestão</c:v>
                </c:pt>
              </c:strCache>
            </c:strRef>
          </c:cat>
          <c:val>
            <c:numRef>
              <c:f>Planilha1!$D$29:$D$33</c:f>
              <c:numCache>
                <c:formatCode>#,##0.00</c:formatCode>
                <c:ptCount val="5"/>
                <c:pt idx="0">
                  <c:v>2138257.35</c:v>
                </c:pt>
                <c:pt idx="1">
                  <c:v>826988.36</c:v>
                </c:pt>
                <c:pt idx="2">
                  <c:v>146354.5</c:v>
                </c:pt>
                <c:pt idx="3">
                  <c:v>97850.2</c:v>
                </c:pt>
                <c:pt idx="4">
                  <c:v>64852.71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53-45AB-81F5-29AD2F4009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2"/>
        <c:axId val="764969183"/>
        <c:axId val="565527471"/>
      </c:barChart>
      <c:catAx>
        <c:axId val="7649691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527471"/>
        <c:crosses val="autoZero"/>
        <c:auto val="1"/>
        <c:lblAlgn val="ctr"/>
        <c:lblOffset val="100"/>
        <c:noMultiLvlLbl val="0"/>
      </c:catAx>
      <c:valAx>
        <c:axId val="565527471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crossAx val="7649691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61950"/>
            </a:sp3d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0" h="361950"/>
              </a:sp3d>
            </c:spPr>
            <c:extLst>
              <c:ext xmlns:c16="http://schemas.microsoft.com/office/drawing/2014/chart" uri="{C3380CC4-5D6E-409C-BE32-E72D297353CC}">
                <c16:uniqueId val="{00000001-E2C4-4B46-9191-663FF1A53FD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0" h="361950"/>
              </a:sp3d>
            </c:spPr>
            <c:extLst>
              <c:ext xmlns:c16="http://schemas.microsoft.com/office/drawing/2014/chart" uri="{C3380CC4-5D6E-409C-BE32-E72D297353CC}">
                <c16:uniqueId val="{00000002-E2C4-4B46-9191-663FF1A53FD7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0" h="361950"/>
              </a:sp3d>
            </c:spPr>
            <c:extLst>
              <c:ext xmlns:c16="http://schemas.microsoft.com/office/drawing/2014/chart" uri="{C3380CC4-5D6E-409C-BE32-E72D297353CC}">
                <c16:uniqueId val="{00000003-E2C4-4B46-9191-663FF1A53FD7}"/>
              </c:ext>
            </c:extLst>
          </c:dPt>
          <c:dPt>
            <c:idx val="8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0" h="361950"/>
              </a:sp3d>
            </c:spPr>
            <c:extLst>
              <c:ext xmlns:c16="http://schemas.microsoft.com/office/drawing/2014/chart" uri="{C3380CC4-5D6E-409C-BE32-E72D297353CC}">
                <c16:uniqueId val="{00000004-E2C4-4B46-9191-663FF1A53F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Planilha1!$C$6:$C$14</c:f>
              <c:strCache>
                <c:ptCount val="9"/>
                <c:pt idx="0">
                  <c:v>São Miguel do Oeste - SC</c:v>
                </c:pt>
                <c:pt idx="2">
                  <c:v>Chapecó - SC</c:v>
                </c:pt>
                <c:pt idx="4">
                  <c:v>Itapiranga - SC</c:v>
                </c:pt>
                <c:pt idx="6">
                  <c:v>Iporã do Oeste - SC</c:v>
                </c:pt>
                <c:pt idx="8">
                  <c:v>Xanxerê - SC</c:v>
                </c:pt>
              </c:strCache>
            </c:strRef>
          </c:cat>
          <c:val>
            <c:numRef>
              <c:f>Planilha1!$D$6:$D$14</c:f>
              <c:numCache>
                <c:formatCode>General</c:formatCode>
                <c:ptCount val="9"/>
                <c:pt idx="0">
                  <c:v>938</c:v>
                </c:pt>
                <c:pt idx="2">
                  <c:v>285</c:v>
                </c:pt>
                <c:pt idx="4">
                  <c:v>81</c:v>
                </c:pt>
                <c:pt idx="6">
                  <c:v>78</c:v>
                </c:pt>
                <c:pt idx="8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C4-4B46-9191-663FF1A53FD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558713248"/>
        <c:axId val="557103680"/>
      </c:barChart>
      <c:catAx>
        <c:axId val="558713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57103680"/>
        <c:crosses val="autoZero"/>
        <c:auto val="1"/>
        <c:lblAlgn val="ctr"/>
        <c:lblOffset val="100"/>
        <c:noMultiLvlLbl val="0"/>
      </c:catAx>
      <c:valAx>
        <c:axId val="55710368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58713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5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152400" h="50800" prst="softRound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152400" h="50800" prst="softRound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9EC-4AD6-A4BD-6B493EC798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152400" h="50800" prst="softRound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9EC-4AD6-A4BD-6B493EC79829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226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EC-4AD6-A4BD-6B493EC7982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394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9EC-4AD6-A4BD-6B493EC798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Planilha1!$F$9:$F$10</c:f>
              <c:strCache>
                <c:ptCount val="2"/>
                <c:pt idx="0">
                  <c:v>Eletivo</c:v>
                </c:pt>
                <c:pt idx="1">
                  <c:v>Urgência</c:v>
                </c:pt>
              </c:strCache>
            </c:strRef>
          </c:cat>
          <c:val>
            <c:numRef>
              <c:f>Planilha1!$G$9:$G$10</c:f>
              <c:numCache>
                <c:formatCode>General</c:formatCode>
                <c:ptCount val="2"/>
                <c:pt idx="0">
                  <c:v>100</c:v>
                </c:pt>
                <c:pt idx="1">
                  <c:v>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EC-4AD6-A4BD-6B493EC7982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5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42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Bodoni MT" panose="020706030806060202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sih_cnv_nrsc160736164_163_170_9!$A$6:$A$24</c:f>
              <c:strCache>
                <c:ptCount val="19"/>
                <c:pt idx="0">
                  <c:v>XIX. Lesões enven e alg out conseq causas externas</c:v>
                </c:pt>
                <c:pt idx="1">
                  <c:v>X.   Doenças do aparelho respiratório</c:v>
                </c:pt>
                <c:pt idx="2">
                  <c:v>XI.  Doenças do aparelho digestivo</c:v>
                </c:pt>
                <c:pt idx="3">
                  <c:v>XV.  Gravidez parto e puerpério</c:v>
                </c:pt>
                <c:pt idx="4">
                  <c:v>XIII.Doenças sist osteomuscular e tec conjuntivo</c:v>
                </c:pt>
                <c:pt idx="5">
                  <c:v>II.  Neoplasias (tumores)</c:v>
                </c:pt>
                <c:pt idx="6">
                  <c:v>V.   Transtornos mentais e comportamentais</c:v>
                </c:pt>
                <c:pt idx="7">
                  <c:v>I.   Algumas doenças infecciosas e parasitárias</c:v>
                </c:pt>
                <c:pt idx="8">
                  <c:v>VI.  Doenças do sistema nervoso</c:v>
                </c:pt>
                <c:pt idx="9">
                  <c:v>IX.  Doenças do aparelho circulatório</c:v>
                </c:pt>
                <c:pt idx="10">
                  <c:v>XIV. Doenças do aparelho geniturinário</c:v>
                </c:pt>
                <c:pt idx="11">
                  <c:v>XXI. Contatos com serviços de saúde</c:v>
                </c:pt>
                <c:pt idx="12">
                  <c:v>XVIII.Sint sinais e achad anorm ex clín e laborat</c:v>
                </c:pt>
                <c:pt idx="13">
                  <c:v>III. Doenças sangue órgãos hemat e transt imunitár</c:v>
                </c:pt>
                <c:pt idx="14">
                  <c:v>IV.  Doenças endócrinas nutricionais e metabólicas</c:v>
                </c:pt>
                <c:pt idx="15">
                  <c:v>XVI. Algumas afec originadas no período perinatal</c:v>
                </c:pt>
                <c:pt idx="16">
                  <c:v>VII. Doenças do olho e anexos</c:v>
                </c:pt>
                <c:pt idx="17">
                  <c:v>XII. Doenças da pele e do tecido subcutâneo</c:v>
                </c:pt>
                <c:pt idx="18">
                  <c:v>XVII.Malf cong deformid e anomalias cromossômicas</c:v>
                </c:pt>
              </c:strCache>
            </c:strRef>
          </c:cat>
          <c:val>
            <c:numRef>
              <c:f>sih_cnv_nrsc160736164_163_170_9!$B$6:$B$24</c:f>
              <c:numCache>
                <c:formatCode>General</c:formatCode>
                <c:ptCount val="19"/>
                <c:pt idx="0">
                  <c:v>79</c:v>
                </c:pt>
                <c:pt idx="1">
                  <c:v>75</c:v>
                </c:pt>
                <c:pt idx="2">
                  <c:v>69</c:v>
                </c:pt>
                <c:pt idx="3">
                  <c:v>51</c:v>
                </c:pt>
                <c:pt idx="4">
                  <c:v>49</c:v>
                </c:pt>
                <c:pt idx="5">
                  <c:v>48</c:v>
                </c:pt>
                <c:pt idx="6">
                  <c:v>47</c:v>
                </c:pt>
                <c:pt idx="7">
                  <c:v>46</c:v>
                </c:pt>
                <c:pt idx="8">
                  <c:v>39</c:v>
                </c:pt>
                <c:pt idx="9">
                  <c:v>36</c:v>
                </c:pt>
                <c:pt idx="10">
                  <c:v>34</c:v>
                </c:pt>
                <c:pt idx="11">
                  <c:v>9</c:v>
                </c:pt>
                <c:pt idx="12">
                  <c:v>8</c:v>
                </c:pt>
                <c:pt idx="13">
                  <c:v>7</c:v>
                </c:pt>
                <c:pt idx="14">
                  <c:v>6</c:v>
                </c:pt>
                <c:pt idx="15">
                  <c:v>6</c:v>
                </c:pt>
                <c:pt idx="16">
                  <c:v>5</c:v>
                </c:pt>
                <c:pt idx="17">
                  <c:v>4</c:v>
                </c:pt>
                <c:pt idx="1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8B-43C9-87FF-E2B603C5CA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1968575"/>
        <c:axId val="1302646671"/>
      </c:barChart>
      <c:catAx>
        <c:axId val="130196857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Bodoni MT" panose="02070603080606020203" pitchFamily="18" charset="0"/>
                <a:ea typeface="+mn-ea"/>
                <a:cs typeface="+mn-cs"/>
              </a:defRPr>
            </a:pPr>
            <a:endParaRPr lang="pt-BR"/>
          </a:p>
        </c:txPr>
        <c:crossAx val="1302646671"/>
        <c:crosses val="autoZero"/>
        <c:auto val="1"/>
        <c:lblAlgn val="ctr"/>
        <c:lblOffset val="100"/>
        <c:noMultiLvlLbl val="0"/>
      </c:catAx>
      <c:valAx>
        <c:axId val="1302646671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019685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ED5310-77F1-438D-A95E-0DDDF7918102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B98027A9-9BA1-43C9-9662-8F5803C68098}">
      <dgm:prSet custT="1"/>
      <dgm:spPr/>
      <dgm:t>
        <a:bodyPr/>
        <a:lstStyle/>
        <a:p>
          <a:r>
            <a:rPr lang="pt-BR" sz="4000" b="1" dirty="0">
              <a:latin typeface="Bodoni MT" panose="02070603080606020203" pitchFamily="18" charset="0"/>
            </a:rPr>
            <a:t>Pacientes/ Acompanhantes transportados</a:t>
          </a:r>
        </a:p>
      </dgm:t>
    </dgm:pt>
    <dgm:pt modelId="{7A6E2526-0BF2-405B-84A8-6D07D54196C4}" type="parTrans" cxnId="{1EB27A0D-7147-4FC6-93C3-BC927F3504D0}">
      <dgm:prSet/>
      <dgm:spPr/>
      <dgm:t>
        <a:bodyPr/>
        <a:lstStyle/>
        <a:p>
          <a:endParaRPr lang="pt-BR"/>
        </a:p>
      </dgm:t>
    </dgm:pt>
    <dgm:pt modelId="{156B9F6D-1B6D-4954-9621-39B66A9368AA}" type="sibTrans" cxnId="{1EB27A0D-7147-4FC6-93C3-BC927F3504D0}">
      <dgm:prSet/>
      <dgm:spPr/>
      <dgm:t>
        <a:bodyPr/>
        <a:lstStyle/>
        <a:p>
          <a:endParaRPr lang="pt-BR"/>
        </a:p>
      </dgm:t>
    </dgm:pt>
    <dgm:pt modelId="{E8CA9398-3E89-42B0-8F49-AAF5D75DBCA8}">
      <dgm:prSet/>
      <dgm:spPr/>
      <dgm:t>
        <a:bodyPr/>
        <a:lstStyle/>
        <a:p>
          <a:r>
            <a:rPr lang="pt-BR" b="1" dirty="0">
              <a:latin typeface="Bodoni MT" panose="02070603080606020203" pitchFamily="18" charset="0"/>
            </a:rPr>
            <a:t>Pacientes: 7.341</a:t>
          </a:r>
          <a:endParaRPr lang="pt-BR" b="1" dirty="0">
            <a:highlight>
              <a:srgbClr val="FFFF00"/>
            </a:highlight>
            <a:latin typeface="Bodoni MT" panose="02070603080606020203" pitchFamily="18" charset="0"/>
          </a:endParaRPr>
        </a:p>
      </dgm:t>
    </dgm:pt>
    <dgm:pt modelId="{ADFF62B2-E2E5-40E0-A142-921021459E9E}" type="parTrans" cxnId="{2B6E5BC3-5F71-4D83-BE1B-285E126490AD}">
      <dgm:prSet/>
      <dgm:spPr/>
      <dgm:t>
        <a:bodyPr/>
        <a:lstStyle/>
        <a:p>
          <a:endParaRPr lang="pt-BR"/>
        </a:p>
      </dgm:t>
    </dgm:pt>
    <dgm:pt modelId="{5380B635-0B7A-4C82-8468-D5070BC31D2E}" type="sibTrans" cxnId="{2B6E5BC3-5F71-4D83-BE1B-285E126490AD}">
      <dgm:prSet/>
      <dgm:spPr/>
      <dgm:t>
        <a:bodyPr/>
        <a:lstStyle/>
        <a:p>
          <a:endParaRPr lang="pt-BR"/>
        </a:p>
      </dgm:t>
    </dgm:pt>
    <dgm:pt modelId="{8766D217-FB1C-487F-ADD7-37621E21F638}">
      <dgm:prSet custT="1"/>
      <dgm:spPr/>
      <dgm:t>
        <a:bodyPr/>
        <a:lstStyle/>
        <a:p>
          <a:r>
            <a:rPr lang="pt-BR" sz="4000" b="1" i="0" dirty="0">
              <a:latin typeface="Bodoni MT" panose="02070603080606020203" pitchFamily="18" charset="0"/>
            </a:rPr>
            <a:t>Viagens realizadas</a:t>
          </a:r>
        </a:p>
      </dgm:t>
    </dgm:pt>
    <dgm:pt modelId="{3B0CBCA0-F644-424A-9A14-7B33DEDD1B36}" type="parTrans" cxnId="{37A70A04-D8DF-4D5A-A668-902B7A9E2EC8}">
      <dgm:prSet/>
      <dgm:spPr/>
      <dgm:t>
        <a:bodyPr/>
        <a:lstStyle/>
        <a:p>
          <a:endParaRPr lang="pt-BR"/>
        </a:p>
      </dgm:t>
    </dgm:pt>
    <dgm:pt modelId="{DB9EF560-61ED-47AB-B3EE-A65DC28337FB}" type="sibTrans" cxnId="{37A70A04-D8DF-4D5A-A668-902B7A9E2EC8}">
      <dgm:prSet/>
      <dgm:spPr/>
      <dgm:t>
        <a:bodyPr/>
        <a:lstStyle/>
        <a:p>
          <a:endParaRPr lang="pt-BR"/>
        </a:p>
      </dgm:t>
    </dgm:pt>
    <dgm:pt modelId="{8A896149-2268-4783-B206-118212D43468}">
      <dgm:prSet/>
      <dgm:spPr/>
      <dgm:t>
        <a:bodyPr/>
        <a:lstStyle/>
        <a:p>
          <a:r>
            <a:rPr lang="pt-BR" b="1" dirty="0"/>
            <a:t> 1.862</a:t>
          </a:r>
        </a:p>
      </dgm:t>
    </dgm:pt>
    <dgm:pt modelId="{3F247ABA-C935-4F7E-96E9-3B2FE4FE5E95}" type="parTrans" cxnId="{D21893DE-73F0-46BB-8163-E90438E76832}">
      <dgm:prSet/>
      <dgm:spPr/>
      <dgm:t>
        <a:bodyPr/>
        <a:lstStyle/>
        <a:p>
          <a:endParaRPr lang="pt-BR"/>
        </a:p>
      </dgm:t>
    </dgm:pt>
    <dgm:pt modelId="{74FA5B7B-4584-4BDD-8078-29724C08DD49}" type="sibTrans" cxnId="{D21893DE-73F0-46BB-8163-E90438E76832}">
      <dgm:prSet/>
      <dgm:spPr/>
      <dgm:t>
        <a:bodyPr/>
        <a:lstStyle/>
        <a:p>
          <a:endParaRPr lang="pt-BR"/>
        </a:p>
      </dgm:t>
    </dgm:pt>
    <dgm:pt modelId="{11A75581-17F4-4EAC-AFBB-CC50D55CC229}">
      <dgm:prSet/>
      <dgm:spPr/>
      <dgm:t>
        <a:bodyPr/>
        <a:lstStyle/>
        <a:p>
          <a:r>
            <a:rPr lang="pt-BR" b="1" dirty="0">
              <a:latin typeface="Bodoni MT" panose="02070603080606020203" pitchFamily="18" charset="0"/>
            </a:rPr>
            <a:t>Acompanhantes: 260</a:t>
          </a:r>
        </a:p>
      </dgm:t>
    </dgm:pt>
    <dgm:pt modelId="{52A563AB-92E7-45FB-9A54-5D8281B523B8}" type="parTrans" cxnId="{A6978A89-40D1-4848-93CA-79E1B4D02BAC}">
      <dgm:prSet/>
      <dgm:spPr/>
      <dgm:t>
        <a:bodyPr/>
        <a:lstStyle/>
        <a:p>
          <a:endParaRPr lang="pt-BR"/>
        </a:p>
      </dgm:t>
    </dgm:pt>
    <dgm:pt modelId="{58BE98DE-5AEA-46C8-A701-CA1D47FB33E4}" type="sibTrans" cxnId="{A6978A89-40D1-4848-93CA-79E1B4D02BAC}">
      <dgm:prSet/>
      <dgm:spPr/>
      <dgm:t>
        <a:bodyPr/>
        <a:lstStyle/>
        <a:p>
          <a:endParaRPr lang="pt-BR"/>
        </a:p>
      </dgm:t>
    </dgm:pt>
    <dgm:pt modelId="{1C3F1627-9571-4A1A-A266-4867E3D4029A}">
      <dgm:prSet custT="1"/>
      <dgm:spPr/>
      <dgm:t>
        <a:bodyPr/>
        <a:lstStyle/>
        <a:p>
          <a:r>
            <a:rPr lang="pt-BR" sz="4000" dirty="0">
              <a:latin typeface="Bodoni MT" panose="02070603080606020203" pitchFamily="18" charset="0"/>
            </a:rPr>
            <a:t>Km rodados</a:t>
          </a:r>
        </a:p>
      </dgm:t>
    </dgm:pt>
    <dgm:pt modelId="{BEE44EAD-7F41-4D8D-9B25-E0DD267D7AB7}" type="parTrans" cxnId="{42A87D82-C26D-4758-9E8B-E5CD874D7596}">
      <dgm:prSet/>
      <dgm:spPr/>
      <dgm:t>
        <a:bodyPr/>
        <a:lstStyle/>
        <a:p>
          <a:endParaRPr lang="pt-BR"/>
        </a:p>
      </dgm:t>
    </dgm:pt>
    <dgm:pt modelId="{97D78CF6-7EBC-4EEF-BA21-A5201DA5DEB6}" type="sibTrans" cxnId="{42A87D82-C26D-4758-9E8B-E5CD874D7596}">
      <dgm:prSet/>
      <dgm:spPr/>
      <dgm:t>
        <a:bodyPr/>
        <a:lstStyle/>
        <a:p>
          <a:endParaRPr lang="pt-BR"/>
        </a:p>
      </dgm:t>
    </dgm:pt>
    <dgm:pt modelId="{A248B823-9C3F-4D65-A190-A1DDDF8EE56F}" type="pres">
      <dgm:prSet presAssocID="{7BED5310-77F1-438D-A95E-0DDDF7918102}" presName="Name0" presStyleCnt="0">
        <dgm:presLayoutVars>
          <dgm:dir/>
          <dgm:animLvl val="lvl"/>
          <dgm:resizeHandles val="exact"/>
        </dgm:presLayoutVars>
      </dgm:prSet>
      <dgm:spPr/>
    </dgm:pt>
    <dgm:pt modelId="{C9DCBD56-90C5-4519-8420-2839D26D95DB}" type="pres">
      <dgm:prSet presAssocID="{B98027A9-9BA1-43C9-9662-8F5803C68098}" presName="linNode" presStyleCnt="0"/>
      <dgm:spPr/>
    </dgm:pt>
    <dgm:pt modelId="{AB7CC4AF-34BE-4A82-87FF-03F38B139C47}" type="pres">
      <dgm:prSet presAssocID="{B98027A9-9BA1-43C9-9662-8F5803C68098}" presName="parentText" presStyleLbl="node1" presStyleIdx="0" presStyleCnt="3" custScaleX="103208">
        <dgm:presLayoutVars>
          <dgm:chMax val="1"/>
          <dgm:bulletEnabled val="1"/>
        </dgm:presLayoutVars>
      </dgm:prSet>
      <dgm:spPr/>
    </dgm:pt>
    <dgm:pt modelId="{73F9B14E-C9BC-48A1-B913-B05036F52226}" type="pres">
      <dgm:prSet presAssocID="{B98027A9-9BA1-43C9-9662-8F5803C68098}" presName="descendantText" presStyleLbl="alignAccFollowNode1" presStyleIdx="0" presStyleCnt="2">
        <dgm:presLayoutVars>
          <dgm:bulletEnabled val="1"/>
        </dgm:presLayoutVars>
      </dgm:prSet>
      <dgm:spPr/>
    </dgm:pt>
    <dgm:pt modelId="{2BDCE63C-3164-4E84-A467-0E629D298BED}" type="pres">
      <dgm:prSet presAssocID="{156B9F6D-1B6D-4954-9621-39B66A9368AA}" presName="sp" presStyleCnt="0"/>
      <dgm:spPr/>
    </dgm:pt>
    <dgm:pt modelId="{AE15BC2E-45C0-42DB-B6BC-78D5BA9DAC51}" type="pres">
      <dgm:prSet presAssocID="{8766D217-FB1C-487F-ADD7-37621E21F638}" presName="linNode" presStyleCnt="0"/>
      <dgm:spPr/>
    </dgm:pt>
    <dgm:pt modelId="{0B3E7BE2-8332-491F-9F36-85318C80FCB7}" type="pres">
      <dgm:prSet presAssocID="{8766D217-FB1C-487F-ADD7-37621E21F638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8C3FA687-8048-4C79-B7F4-0FC0D82981B1}" type="pres">
      <dgm:prSet presAssocID="{8766D217-FB1C-487F-ADD7-37621E21F638}" presName="descendantText" presStyleLbl="alignAccFollowNode1" presStyleIdx="1" presStyleCnt="2">
        <dgm:presLayoutVars>
          <dgm:bulletEnabled val="1"/>
        </dgm:presLayoutVars>
      </dgm:prSet>
      <dgm:spPr/>
    </dgm:pt>
    <dgm:pt modelId="{7BA74204-EE8F-4267-89C4-4D5A1852423B}" type="pres">
      <dgm:prSet presAssocID="{DB9EF560-61ED-47AB-B3EE-A65DC28337FB}" presName="sp" presStyleCnt="0"/>
      <dgm:spPr/>
    </dgm:pt>
    <dgm:pt modelId="{DD06B5FF-7FEC-4E08-A081-03CFB2FDBE04}" type="pres">
      <dgm:prSet presAssocID="{1C3F1627-9571-4A1A-A266-4867E3D4029A}" presName="linNode" presStyleCnt="0"/>
      <dgm:spPr/>
    </dgm:pt>
    <dgm:pt modelId="{00182633-2A80-448E-B986-92184C1CD348}" type="pres">
      <dgm:prSet presAssocID="{1C3F1627-9571-4A1A-A266-4867E3D4029A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37A70A04-D8DF-4D5A-A668-902B7A9E2EC8}" srcId="{7BED5310-77F1-438D-A95E-0DDDF7918102}" destId="{8766D217-FB1C-487F-ADD7-37621E21F638}" srcOrd="1" destOrd="0" parTransId="{3B0CBCA0-F644-424A-9A14-7B33DEDD1B36}" sibTransId="{DB9EF560-61ED-47AB-B3EE-A65DC28337FB}"/>
    <dgm:cxn modelId="{1EB27A0D-7147-4FC6-93C3-BC927F3504D0}" srcId="{7BED5310-77F1-438D-A95E-0DDDF7918102}" destId="{B98027A9-9BA1-43C9-9662-8F5803C68098}" srcOrd="0" destOrd="0" parTransId="{7A6E2526-0BF2-405B-84A8-6D07D54196C4}" sibTransId="{156B9F6D-1B6D-4954-9621-39B66A9368AA}"/>
    <dgm:cxn modelId="{2EC1F714-B531-4822-88C3-1FEAB0779C9A}" type="presOf" srcId="{11A75581-17F4-4EAC-AFBB-CC50D55CC229}" destId="{73F9B14E-C9BC-48A1-B913-B05036F52226}" srcOrd="0" destOrd="1" presId="urn:microsoft.com/office/officeart/2005/8/layout/vList5"/>
    <dgm:cxn modelId="{2899CB1F-D14A-41DD-BDA2-41E11977B0A0}" type="presOf" srcId="{B98027A9-9BA1-43C9-9662-8F5803C68098}" destId="{AB7CC4AF-34BE-4A82-87FF-03F38B139C47}" srcOrd="0" destOrd="0" presId="urn:microsoft.com/office/officeart/2005/8/layout/vList5"/>
    <dgm:cxn modelId="{95652B43-443B-4D94-8CC8-DB9E57BF3E23}" type="presOf" srcId="{7BED5310-77F1-438D-A95E-0DDDF7918102}" destId="{A248B823-9C3F-4D65-A190-A1DDDF8EE56F}" srcOrd="0" destOrd="0" presId="urn:microsoft.com/office/officeart/2005/8/layout/vList5"/>
    <dgm:cxn modelId="{C244DB43-3CAC-4BE3-A546-389512C8A4CD}" type="presOf" srcId="{8A896149-2268-4783-B206-118212D43468}" destId="{8C3FA687-8048-4C79-B7F4-0FC0D82981B1}" srcOrd="0" destOrd="0" presId="urn:microsoft.com/office/officeart/2005/8/layout/vList5"/>
    <dgm:cxn modelId="{B5B78850-2895-49FF-A3BC-36E452036C83}" type="presOf" srcId="{E8CA9398-3E89-42B0-8F49-AAF5D75DBCA8}" destId="{73F9B14E-C9BC-48A1-B913-B05036F52226}" srcOrd="0" destOrd="0" presId="urn:microsoft.com/office/officeart/2005/8/layout/vList5"/>
    <dgm:cxn modelId="{8B688171-DFB1-432C-9C7F-1C74923EE40E}" type="presOf" srcId="{1C3F1627-9571-4A1A-A266-4867E3D4029A}" destId="{00182633-2A80-448E-B986-92184C1CD348}" srcOrd="0" destOrd="0" presId="urn:microsoft.com/office/officeart/2005/8/layout/vList5"/>
    <dgm:cxn modelId="{42A87D82-C26D-4758-9E8B-E5CD874D7596}" srcId="{7BED5310-77F1-438D-A95E-0DDDF7918102}" destId="{1C3F1627-9571-4A1A-A266-4867E3D4029A}" srcOrd="2" destOrd="0" parTransId="{BEE44EAD-7F41-4D8D-9B25-E0DD267D7AB7}" sibTransId="{97D78CF6-7EBC-4EEF-BA21-A5201DA5DEB6}"/>
    <dgm:cxn modelId="{A6978A89-40D1-4848-93CA-79E1B4D02BAC}" srcId="{B98027A9-9BA1-43C9-9662-8F5803C68098}" destId="{11A75581-17F4-4EAC-AFBB-CC50D55CC229}" srcOrd="1" destOrd="0" parTransId="{52A563AB-92E7-45FB-9A54-5D8281B523B8}" sibTransId="{58BE98DE-5AEA-46C8-A701-CA1D47FB33E4}"/>
    <dgm:cxn modelId="{1C538F99-2C15-42FF-8DFE-3FB2E42AC37F}" type="presOf" srcId="{8766D217-FB1C-487F-ADD7-37621E21F638}" destId="{0B3E7BE2-8332-491F-9F36-85318C80FCB7}" srcOrd="0" destOrd="0" presId="urn:microsoft.com/office/officeart/2005/8/layout/vList5"/>
    <dgm:cxn modelId="{2B6E5BC3-5F71-4D83-BE1B-285E126490AD}" srcId="{B98027A9-9BA1-43C9-9662-8F5803C68098}" destId="{E8CA9398-3E89-42B0-8F49-AAF5D75DBCA8}" srcOrd="0" destOrd="0" parTransId="{ADFF62B2-E2E5-40E0-A142-921021459E9E}" sibTransId="{5380B635-0B7A-4C82-8468-D5070BC31D2E}"/>
    <dgm:cxn modelId="{D21893DE-73F0-46BB-8163-E90438E76832}" srcId="{8766D217-FB1C-487F-ADD7-37621E21F638}" destId="{8A896149-2268-4783-B206-118212D43468}" srcOrd="0" destOrd="0" parTransId="{3F247ABA-C935-4F7E-96E9-3B2FE4FE5E95}" sibTransId="{74FA5B7B-4584-4BDD-8078-29724C08DD49}"/>
    <dgm:cxn modelId="{47FAF0E7-BDAE-4F15-AC5D-A9407FB72DB8}" type="presParOf" srcId="{A248B823-9C3F-4D65-A190-A1DDDF8EE56F}" destId="{C9DCBD56-90C5-4519-8420-2839D26D95DB}" srcOrd="0" destOrd="0" presId="urn:microsoft.com/office/officeart/2005/8/layout/vList5"/>
    <dgm:cxn modelId="{81832F69-9F55-49EA-8C27-B2D3D0449911}" type="presParOf" srcId="{C9DCBD56-90C5-4519-8420-2839D26D95DB}" destId="{AB7CC4AF-34BE-4A82-87FF-03F38B139C47}" srcOrd="0" destOrd="0" presId="urn:microsoft.com/office/officeart/2005/8/layout/vList5"/>
    <dgm:cxn modelId="{16183FA8-D34F-45DD-A78A-2746FE26BDEF}" type="presParOf" srcId="{C9DCBD56-90C5-4519-8420-2839D26D95DB}" destId="{73F9B14E-C9BC-48A1-B913-B05036F52226}" srcOrd="1" destOrd="0" presId="urn:microsoft.com/office/officeart/2005/8/layout/vList5"/>
    <dgm:cxn modelId="{75894AAE-9BAA-4E5E-97AB-01D0B862C0A1}" type="presParOf" srcId="{A248B823-9C3F-4D65-A190-A1DDDF8EE56F}" destId="{2BDCE63C-3164-4E84-A467-0E629D298BED}" srcOrd="1" destOrd="0" presId="urn:microsoft.com/office/officeart/2005/8/layout/vList5"/>
    <dgm:cxn modelId="{7BC92A63-5C11-4E55-B567-BE0CA91EDEC2}" type="presParOf" srcId="{A248B823-9C3F-4D65-A190-A1DDDF8EE56F}" destId="{AE15BC2E-45C0-42DB-B6BC-78D5BA9DAC51}" srcOrd="2" destOrd="0" presId="urn:microsoft.com/office/officeart/2005/8/layout/vList5"/>
    <dgm:cxn modelId="{70653386-2EE3-4426-A137-6600C0B621BE}" type="presParOf" srcId="{AE15BC2E-45C0-42DB-B6BC-78D5BA9DAC51}" destId="{0B3E7BE2-8332-491F-9F36-85318C80FCB7}" srcOrd="0" destOrd="0" presId="urn:microsoft.com/office/officeart/2005/8/layout/vList5"/>
    <dgm:cxn modelId="{DE3ABAF9-EEC7-4DB4-9B73-800483F4ED4D}" type="presParOf" srcId="{AE15BC2E-45C0-42DB-B6BC-78D5BA9DAC51}" destId="{8C3FA687-8048-4C79-B7F4-0FC0D82981B1}" srcOrd="1" destOrd="0" presId="urn:microsoft.com/office/officeart/2005/8/layout/vList5"/>
    <dgm:cxn modelId="{D77E4111-6189-419A-BD71-19171486F1F8}" type="presParOf" srcId="{A248B823-9C3F-4D65-A190-A1DDDF8EE56F}" destId="{7BA74204-EE8F-4267-89C4-4D5A1852423B}" srcOrd="3" destOrd="0" presId="urn:microsoft.com/office/officeart/2005/8/layout/vList5"/>
    <dgm:cxn modelId="{1E30DDE4-70DB-4409-937F-6BF140431A4E}" type="presParOf" srcId="{A248B823-9C3F-4D65-A190-A1DDDF8EE56F}" destId="{DD06B5FF-7FEC-4E08-A081-03CFB2FDBE04}" srcOrd="4" destOrd="0" presId="urn:microsoft.com/office/officeart/2005/8/layout/vList5"/>
    <dgm:cxn modelId="{E33E2A70-B250-4663-942D-DD748BFADA61}" type="presParOf" srcId="{DD06B5FF-7FEC-4E08-A081-03CFB2FDBE04}" destId="{00182633-2A80-448E-B986-92184C1CD34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F9B14E-C9BC-48A1-B913-B05036F52226}">
      <dsp:nvSpPr>
        <dsp:cNvPr id="0" name=""/>
        <dsp:cNvSpPr/>
      </dsp:nvSpPr>
      <dsp:spPr>
        <a:xfrm rot="5400000">
          <a:off x="6517279" y="-2486082"/>
          <a:ext cx="1339103" cy="665111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500" b="1" kern="1200" dirty="0">
              <a:latin typeface="Bodoni MT" panose="02070603080606020203" pitchFamily="18" charset="0"/>
            </a:rPr>
            <a:t>Pacientes: 7.341</a:t>
          </a:r>
          <a:endParaRPr lang="pt-BR" sz="3500" b="1" kern="1200" dirty="0">
            <a:highlight>
              <a:srgbClr val="FFFF00"/>
            </a:highlight>
            <a:latin typeface="Bodoni MT" panose="02070603080606020203" pitchFamily="18" charset="0"/>
          </a:endParaRPr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500" b="1" kern="1200" dirty="0">
              <a:latin typeface="Bodoni MT" panose="02070603080606020203" pitchFamily="18" charset="0"/>
            </a:rPr>
            <a:t>Acompanhantes: 260</a:t>
          </a:r>
        </a:p>
      </dsp:txBody>
      <dsp:txXfrm rot="-5400000">
        <a:off x="3861273" y="235294"/>
        <a:ext cx="6585746" cy="1208363"/>
      </dsp:txXfrm>
    </dsp:sp>
    <dsp:sp modelId="{AB7CC4AF-34BE-4A82-87FF-03F38B139C47}">
      <dsp:nvSpPr>
        <dsp:cNvPr id="0" name=""/>
        <dsp:cNvSpPr/>
      </dsp:nvSpPr>
      <dsp:spPr>
        <a:xfrm>
          <a:off x="0" y="2536"/>
          <a:ext cx="3861272" cy="16738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latin typeface="Bodoni MT" panose="02070603080606020203" pitchFamily="18" charset="0"/>
            </a:rPr>
            <a:t>Pacientes/ Acompanhantes transportados</a:t>
          </a:r>
        </a:p>
      </dsp:txBody>
      <dsp:txXfrm>
        <a:off x="81712" y="84248"/>
        <a:ext cx="3697848" cy="1510455"/>
      </dsp:txXfrm>
    </dsp:sp>
    <dsp:sp modelId="{8C3FA687-8048-4C79-B7F4-0FC0D82981B1}">
      <dsp:nvSpPr>
        <dsp:cNvPr id="0" name=""/>
        <dsp:cNvSpPr/>
      </dsp:nvSpPr>
      <dsp:spPr>
        <a:xfrm rot="5400000">
          <a:off x="6481056" y="-767942"/>
          <a:ext cx="1339103" cy="6729984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500" b="1" kern="1200" dirty="0"/>
            <a:t> 1.862</a:t>
          </a:r>
        </a:p>
      </dsp:txBody>
      <dsp:txXfrm rot="-5400000">
        <a:off x="3785616" y="1992868"/>
        <a:ext cx="6664614" cy="1208363"/>
      </dsp:txXfrm>
    </dsp:sp>
    <dsp:sp modelId="{0B3E7BE2-8332-491F-9F36-85318C80FCB7}">
      <dsp:nvSpPr>
        <dsp:cNvPr id="0" name=""/>
        <dsp:cNvSpPr/>
      </dsp:nvSpPr>
      <dsp:spPr>
        <a:xfrm>
          <a:off x="0" y="1760110"/>
          <a:ext cx="3785616" cy="1673879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i="0" kern="1200" dirty="0">
              <a:latin typeface="Bodoni MT" panose="02070603080606020203" pitchFamily="18" charset="0"/>
            </a:rPr>
            <a:t>Viagens realizadas</a:t>
          </a:r>
        </a:p>
      </dsp:txBody>
      <dsp:txXfrm>
        <a:off x="81712" y="1841822"/>
        <a:ext cx="3622192" cy="1510455"/>
      </dsp:txXfrm>
    </dsp:sp>
    <dsp:sp modelId="{00182633-2A80-448E-B986-92184C1CD348}">
      <dsp:nvSpPr>
        <dsp:cNvPr id="0" name=""/>
        <dsp:cNvSpPr/>
      </dsp:nvSpPr>
      <dsp:spPr>
        <a:xfrm>
          <a:off x="0" y="3517683"/>
          <a:ext cx="3785616" cy="167387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kern="1200" dirty="0">
              <a:latin typeface="Bodoni MT" panose="02070603080606020203" pitchFamily="18" charset="0"/>
            </a:rPr>
            <a:t>Km rodados</a:t>
          </a:r>
        </a:p>
      </dsp:txBody>
      <dsp:txXfrm>
        <a:off x="81712" y="3599395"/>
        <a:ext cx="3622192" cy="15104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017D3-9924-424B-BCEB-77E242600D87}" type="datetimeFigureOut">
              <a:rPr lang="pt-BR" smtClean="0"/>
              <a:t>23/09/2024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EA040-6F2B-4DB7-8625-22EFC5C76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5404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77F353-3739-4750-A5DE-72A4979446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1D3441-34C2-4862-AC78-AE027C866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F776B8E-E55A-49D3-9EE4-9C6845A8B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23/09/2024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32D353-E562-4A9D-A15C-DEBE94B06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649D7ED-9DC3-4D4C-9FCF-4BBFD16B8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876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42F372-BA09-48A9-B182-D9963F212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69918ED-53C5-446C-A0EF-DD458A747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E6A2B9-E0DF-47E0-BABE-285A7D974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23/09/2024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977F58C-C6D8-4B73-8318-21D43F48B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48227BE-DCFA-4A86-AB2C-46D63C0F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072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48C096E-E08B-4451-A99A-17DEB6D721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13D3D1B-E2F9-4632-9309-E95D84B14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F7FEBC-16BC-4DA7-BD5E-57D897D9F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23/09/2024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C765D5-5889-4150-8903-C4B538072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DAF48C-A552-4235-9891-7E2031E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626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94361C-51E3-4FD8-BA44-981067CBD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381899-1C7F-4BC6-B2F9-A6FC07A10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EDE040C-C0E8-4F44-A705-98F2A6111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23/09/2024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FA89C2-6741-4412-AA3D-3408F6476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BFF92C-6158-4DE1-BFE6-E111E5A47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6886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FC498E-7DE9-4D58-9A94-658A50F1C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8FA6A2-6FBA-455E-B9B1-028851D72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A92662-9A11-4E78-8A9F-79E299CFC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23/09/2024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5D3FE5C-AA63-4431-93E0-FF9D8BEF3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C96BCB-7C3A-4BA2-BBD7-78B5BF2A6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658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EFE8F0-6D99-4D00-970A-E5D3AB4C3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48ADB5-3BF6-4E29-B570-821A4E663D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AB7CB6C-3411-409A-953F-F0F184D7A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3995DC-7242-4C0E-9157-AC3F82161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23/09/2024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1A1A497-B80A-455C-B68C-A888FD6D8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3697967-481D-4A33-9CA6-900BCDE93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278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5E4A4-3978-4E5A-95B0-1A20474F7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575CD5D-A13C-4B01-9AC0-AE87F4F06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5360672-81E7-4AE9-9B14-0D22E0A4A1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62AC4C3-41B0-4530-B14E-A0F41D8729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36988F3-B2AB-422E-B888-158F9DAA4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EC17E06-7C9C-4BD1-B78B-4D07D637C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23/09/2024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2FDCFE0-C66C-44B6-9529-0226ABBCB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16277B-3137-4F25-A851-E4CC1676D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286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0D35C0-18AE-4567-B5CC-8AFF1A34D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585DF8-F7DA-46CA-8B4F-408C8D94E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23/09/2024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3A7B4CB-2334-4669-A0EA-4B6E6AD4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3764F95-EEBE-4651-AB5F-396CB9F81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91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2DD4107-988A-498B-8EAD-498C17E18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23/09/2024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2BDEEDF-3F58-47CF-8C8E-32A02C0CF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C264126-2C3D-427A-A482-59C5CDA62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72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265674-2F4D-4543-B95A-42C0E00E4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ECF8D2-1BF9-4499-9684-F3476DED2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6407A64-C831-4AC7-AF51-D3CD7E637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FA14977-5E93-45C9-A815-0C77DD41B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23/09/2024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9AE0376-5A76-45C7-B1FC-FA857AB0D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9CF0B27-BD05-41A6-BD44-8216EC483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18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FF1AA9-CB05-4DA9-8086-3FCD09B5C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9A12F59-2E51-4614-BF50-208155ABCD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CE8E92D-E207-461D-B869-EDD34155B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E6C4A80-A380-4DD1-AC82-115F03961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A8CD-4D12-429C-A9A9-B404F97FC5C3}" type="datetimeFigureOut">
              <a:rPr lang="pt-BR" smtClean="0"/>
              <a:t>23/09/2024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1FD3492-676E-4621-A73C-AFF49DDB9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EC737EC-5925-4DED-86E9-79DB076C8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8634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DA54F80-A99B-4FDA-AFBA-9B3796299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587F73F-5655-4CB2-8ADB-E7D25721F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1408707-1B76-46AE-939B-A35E5ADF09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6A8CD-4D12-429C-A9A9-B404F97FC5C3}" type="datetimeFigureOut">
              <a:rPr lang="pt-BR" smtClean="0"/>
              <a:t>23/09/2024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71C47F-8D45-439E-9C2B-C09345609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B64E41-F29F-4D50-B264-0C1C2CD2C4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66C2B-99AD-4B53-A22C-5DE532AEEF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496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Quais os maiores problemas que acontecem na saúde pública?">
            <a:extLst>
              <a:ext uri="{FF2B5EF4-FFF2-40B4-BE49-F238E27FC236}">
                <a16:creationId xmlns:a16="http://schemas.microsoft.com/office/drawing/2014/main" id="{81A7D3C1-A5B0-4CC3-AAFC-D57AF87630E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nda 5">
            <a:extLst>
              <a:ext uri="{FF2B5EF4-FFF2-40B4-BE49-F238E27FC236}">
                <a16:creationId xmlns:a16="http://schemas.microsoft.com/office/drawing/2014/main" id="{9425509D-32D8-40BA-B27B-2E2048EE54D3}"/>
              </a:ext>
            </a:extLst>
          </p:cNvPr>
          <p:cNvSpPr/>
          <p:nvPr/>
        </p:nvSpPr>
        <p:spPr>
          <a:xfrm>
            <a:off x="922867" y="5746377"/>
            <a:ext cx="6544733" cy="1010024"/>
          </a:xfrm>
          <a:prstGeom prst="wave">
            <a:avLst/>
          </a:prstGeom>
          <a:scene3d>
            <a:camera prst="perspectiveRelaxedModerately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i="1" dirty="0">
                <a:solidFill>
                  <a:schemeClr val="tx1"/>
                </a:solidFill>
              </a:rPr>
              <a:t>Segundo Quadrimestre de 2024</a:t>
            </a:r>
          </a:p>
        </p:txBody>
      </p:sp>
      <p:sp>
        <p:nvSpPr>
          <p:cNvPr id="7" name="Ondulado Duplo 6">
            <a:extLst>
              <a:ext uri="{FF2B5EF4-FFF2-40B4-BE49-F238E27FC236}">
                <a16:creationId xmlns:a16="http://schemas.microsoft.com/office/drawing/2014/main" id="{71BEAB06-8DDE-43F1-8A61-83BED9D787B6}"/>
              </a:ext>
            </a:extLst>
          </p:cNvPr>
          <p:cNvSpPr/>
          <p:nvPr/>
        </p:nvSpPr>
        <p:spPr>
          <a:xfrm>
            <a:off x="1134534" y="220133"/>
            <a:ext cx="9601200" cy="1456267"/>
          </a:xfrm>
          <a:prstGeom prst="doubleWave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600" b="1" i="1" dirty="0">
                <a:latin typeface="Bodoni MT" panose="02070603080606020203" pitchFamily="18" charset="0"/>
              </a:rPr>
              <a:t>Secretaria Municipal da Saúde de Mondai</a:t>
            </a:r>
          </a:p>
          <a:p>
            <a:pPr algn="ctr"/>
            <a:r>
              <a:rPr lang="pt-BR" sz="3600" b="1" i="1" dirty="0">
                <a:latin typeface="Bodoni MT" panose="02070603080606020203" pitchFamily="18" charset="0"/>
              </a:rPr>
              <a:t>Prestando Contas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82323241-B296-4475-90F2-C227C5EFD2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933" y="2625286"/>
            <a:ext cx="2269067" cy="145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424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58E88A7E-04D4-4D8C-B660-B1EFE1184C39}"/>
              </a:ext>
            </a:extLst>
          </p:cNvPr>
          <p:cNvSpPr txBox="1"/>
          <p:nvPr/>
        </p:nvSpPr>
        <p:spPr>
          <a:xfrm>
            <a:off x="489397" y="283335"/>
            <a:ext cx="97810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Tratamento Fora de Domicílio</a:t>
            </a:r>
            <a:endParaRPr lang="pt-BR" sz="4000" i="1" dirty="0">
              <a:solidFill>
                <a:schemeClr val="accent6">
                  <a:lumMod val="50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89CC049-20C1-46B1-8BDB-5E24891ADCF1}"/>
              </a:ext>
            </a:extLst>
          </p:cNvPr>
          <p:cNvSpPr txBox="1"/>
          <p:nvPr/>
        </p:nvSpPr>
        <p:spPr>
          <a:xfrm>
            <a:off x="193182" y="2001077"/>
            <a:ext cx="1168076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4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pt-BR" sz="4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pt-BR" sz="4400" b="1" dirty="0">
              <a:solidFill>
                <a:srgbClr val="000099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2A32E610-500D-457C-8C51-71415B6241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7864320"/>
              </p:ext>
            </p:extLst>
          </p:nvPr>
        </p:nvGraphicFramePr>
        <p:xfrm>
          <a:off x="838200" y="1380565"/>
          <a:ext cx="10515600" cy="51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7715B372-2BA8-4933-A7B0-89FB5A6B5FE2}"/>
              </a:ext>
            </a:extLst>
          </p:cNvPr>
          <p:cNvSpPr txBox="1"/>
          <p:nvPr/>
        </p:nvSpPr>
        <p:spPr>
          <a:xfrm>
            <a:off x="4957483" y="5014508"/>
            <a:ext cx="62663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altLang="pt-BR" sz="4000" b="1" dirty="0">
              <a:latin typeface="Bodoni MT" panose="02070603080606020203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altLang="pt-BR" sz="4000" b="1" dirty="0">
                <a:latin typeface="Bodoni MT" panose="02070603080606020203" pitchFamily="18" charset="0"/>
              </a:rPr>
              <a:t>338.671</a:t>
            </a:r>
            <a:endParaRPr lang="pt-BR" sz="4000" b="1" dirty="0">
              <a:latin typeface="Bodoni MT" panose="02070603080606020203" pitchFamily="18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09E315D1-8F5A-4CA5-88B8-65C7B9A49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61665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b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460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CC764C63-CBD6-461D-AB32-F17B660479C2}"/>
              </a:ext>
            </a:extLst>
          </p:cNvPr>
          <p:cNvSpPr txBox="1"/>
          <p:nvPr/>
        </p:nvSpPr>
        <p:spPr>
          <a:xfrm>
            <a:off x="2097741" y="80682"/>
            <a:ext cx="761103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b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Destino com mais viagens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BF87DFC-55D6-4B35-B2A5-03DAB4F329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9688835"/>
              </p:ext>
            </p:extLst>
          </p:nvPr>
        </p:nvGraphicFramePr>
        <p:xfrm>
          <a:off x="685799" y="1159933"/>
          <a:ext cx="10608733" cy="5325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75341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98CA75CE-EADD-4FC1-857C-12B7254DE87A}"/>
              </a:ext>
            </a:extLst>
          </p:cNvPr>
          <p:cNvSpPr/>
          <p:nvPr/>
        </p:nvSpPr>
        <p:spPr>
          <a:xfrm>
            <a:off x="5163671" y="4222376"/>
            <a:ext cx="5710517" cy="8875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Dispensados comprimidos e frascos: 1.671.257 unidades.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7430D80-9D54-4068-9877-9290654A9E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29247" cy="6678706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E7FA60EB-F5C9-464F-AA49-A2AA8AE99369}"/>
              </a:ext>
            </a:extLst>
          </p:cNvPr>
          <p:cNvSpPr txBox="1"/>
          <p:nvPr/>
        </p:nvSpPr>
        <p:spPr>
          <a:xfrm>
            <a:off x="4267201" y="4679576"/>
            <a:ext cx="5710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33CC"/>
                </a:solidFill>
              </a:rPr>
              <a:t>Unidades dispensadas – 3.291.786</a:t>
            </a:r>
          </a:p>
        </p:txBody>
      </p:sp>
    </p:spTree>
    <p:extLst>
      <p:ext uri="{BB962C8B-B14F-4D97-AF65-F5344CB8AC3E}">
        <p14:creationId xmlns:p14="http://schemas.microsoft.com/office/powerpoint/2010/main" val="3021242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08D564A7-36FA-4087-BABA-82CB53F09D10}"/>
              </a:ext>
            </a:extLst>
          </p:cNvPr>
          <p:cNvSpPr txBox="1"/>
          <p:nvPr/>
        </p:nvSpPr>
        <p:spPr>
          <a:xfrm>
            <a:off x="1177813" y="150852"/>
            <a:ext cx="104837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75000"/>
                  </a:schemeClr>
                </a:solidFill>
                <a:latin typeface="Bodoni MT" panose="02070603080606020203" pitchFamily="18" charset="0"/>
              </a:rPr>
              <a:t>Internações Hospitalares em 2024 até julho</a:t>
            </a:r>
            <a:br>
              <a:rPr lang="pt-BR" sz="3000" b="1" dirty="0">
                <a:solidFill>
                  <a:schemeClr val="accent6">
                    <a:lumMod val="75000"/>
                  </a:schemeClr>
                </a:solidFill>
              </a:rPr>
            </a:br>
            <a:endParaRPr lang="pt-BR" sz="30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E72E99E1-9B04-4539-96A4-6F37158353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2823"/>
              </p:ext>
            </p:extLst>
          </p:nvPr>
        </p:nvGraphicFramePr>
        <p:xfrm>
          <a:off x="502274" y="1874195"/>
          <a:ext cx="5807088" cy="4213623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4380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6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863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u="none" strike="noStrike" dirty="0">
                          <a:solidFill>
                            <a:srgbClr val="000099"/>
                          </a:solidFill>
                          <a:effectLst/>
                          <a:latin typeface="+mn-lt"/>
                        </a:rPr>
                        <a:t>Grupo procedimento</a:t>
                      </a:r>
                      <a:endParaRPr lang="pt-BR" sz="2600" b="1" i="0" u="none" strike="noStrike" dirty="0">
                        <a:solidFill>
                          <a:srgbClr val="00009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u="none" strike="noStrike" dirty="0">
                          <a:solidFill>
                            <a:srgbClr val="000099"/>
                          </a:solidFill>
                          <a:effectLst/>
                          <a:latin typeface="+mn-lt"/>
                        </a:rPr>
                        <a:t>AIH_aprovadas</a:t>
                      </a:r>
                      <a:endParaRPr lang="pt-BR" sz="2600" b="1" i="0" u="none" strike="noStrike" dirty="0">
                        <a:solidFill>
                          <a:srgbClr val="00009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949">
                <a:tc>
                  <a:txBody>
                    <a:bodyPr/>
                    <a:lstStyle/>
                    <a:p>
                      <a:pPr algn="l" fontAlgn="b"/>
                      <a:endParaRPr lang="pt-BR" sz="2600" b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pt-BR" sz="26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03 Procedimentos clínicos</a:t>
                      </a:r>
                      <a:endParaRPr lang="pt-BR" sz="2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661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04 Procedimentos cirúrgicos</a:t>
                      </a:r>
                      <a:endParaRPr lang="pt-BR" sz="2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6245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05- </a:t>
                      </a:r>
                      <a:r>
                        <a:rPr lang="pt-BR" sz="2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Transplantes de órgãos, tecidos e células</a:t>
                      </a:r>
                      <a:endParaRPr lang="pt-BR" sz="2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5468484"/>
                  </a:ext>
                </a:extLst>
              </a:tr>
              <a:tr h="776905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u="none" strike="noStrike" dirty="0">
                          <a:solidFill>
                            <a:srgbClr val="000099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2600" b="1" i="0" u="none" strike="noStrike" dirty="0">
                        <a:solidFill>
                          <a:srgbClr val="00009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1" i="0" u="none" strike="noStrike" dirty="0">
                          <a:solidFill>
                            <a:srgbClr val="000099"/>
                          </a:solidFill>
                          <a:effectLst/>
                          <a:latin typeface="+mn-lt"/>
                        </a:rPr>
                        <a:t>620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398015"/>
                  </a:ext>
                </a:extLst>
              </a:tr>
            </a:tbl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942C1ECB-50E1-4D4E-93E1-B47664FA4B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447852"/>
              </p:ext>
            </p:extLst>
          </p:nvPr>
        </p:nvGraphicFramePr>
        <p:xfrm>
          <a:off x="6811636" y="2491408"/>
          <a:ext cx="5202172" cy="381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4C676B8B-C3D5-4259-B887-8F4B8175CCAB}"/>
              </a:ext>
            </a:extLst>
          </p:cNvPr>
          <p:cNvSpPr txBox="1"/>
          <p:nvPr/>
        </p:nvSpPr>
        <p:spPr>
          <a:xfrm>
            <a:off x="7288696" y="1874195"/>
            <a:ext cx="4227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i="1" dirty="0">
                <a:solidFill>
                  <a:srgbClr val="FF0000"/>
                </a:solidFill>
                <a:latin typeface="Bodoni MT" panose="02070603080606020203" pitchFamily="18" charset="0"/>
              </a:rPr>
              <a:t>Caráter de Internação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8E9BF67-1FC4-44FB-A77C-8B86599F98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6007687"/>
              </p:ext>
            </p:extLst>
          </p:nvPr>
        </p:nvGraphicFramePr>
        <p:xfrm>
          <a:off x="7433733" y="2381249"/>
          <a:ext cx="4082405" cy="3739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24533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08D564A7-36FA-4087-BABA-82CB53F09D10}"/>
              </a:ext>
            </a:extLst>
          </p:cNvPr>
          <p:cNvSpPr txBox="1"/>
          <p:nvPr/>
        </p:nvSpPr>
        <p:spPr>
          <a:xfrm>
            <a:off x="1177813" y="150852"/>
            <a:ext cx="104837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Internações Hospitalares CID</a:t>
            </a:r>
            <a:br>
              <a:rPr lang="pt-BR" sz="3000" b="1" dirty="0">
                <a:solidFill>
                  <a:schemeClr val="accent6">
                    <a:lumMod val="75000"/>
                  </a:schemeClr>
                </a:solidFill>
              </a:rPr>
            </a:br>
            <a:endParaRPr lang="pt-BR" sz="30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942C1ECB-50E1-4D4E-93E1-B47664FA4B72}"/>
              </a:ext>
            </a:extLst>
          </p:cNvPr>
          <p:cNvGraphicFramePr>
            <a:graphicFrameLocks/>
          </p:cNvGraphicFramePr>
          <p:nvPr/>
        </p:nvGraphicFramePr>
        <p:xfrm>
          <a:off x="6811636" y="2491408"/>
          <a:ext cx="5202172" cy="381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1F1D559-9466-4F69-9341-8379C67FD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008185"/>
              </p:ext>
            </p:extLst>
          </p:nvPr>
        </p:nvGraphicFramePr>
        <p:xfrm>
          <a:off x="491067" y="863600"/>
          <a:ext cx="10871200" cy="5596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35018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EB3E8D13-EAD4-41C2-901D-D3A2C8D43778}"/>
              </a:ext>
            </a:extLst>
          </p:cNvPr>
          <p:cNvSpPr txBox="1"/>
          <p:nvPr/>
        </p:nvSpPr>
        <p:spPr>
          <a:xfrm>
            <a:off x="424070" y="185530"/>
            <a:ext cx="364590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  </a:t>
            </a:r>
            <a:r>
              <a:rPr lang="pt-BR" sz="4500" b="1" i="1" dirty="0">
                <a:solidFill>
                  <a:srgbClr val="002060"/>
                </a:solidFill>
                <a:latin typeface="Bodoni MT" panose="02070603080606020203" pitchFamily="18" charset="0"/>
              </a:rPr>
              <a:t>Nascimentos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8F59024-F8BC-4638-9177-B59FE7F52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7600545"/>
              </p:ext>
            </p:extLst>
          </p:nvPr>
        </p:nvGraphicFramePr>
        <p:xfrm>
          <a:off x="424070" y="2936502"/>
          <a:ext cx="3220278" cy="315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CaixaDeTexto 21">
            <a:extLst>
              <a:ext uri="{FF2B5EF4-FFF2-40B4-BE49-F238E27FC236}">
                <a16:creationId xmlns:a16="http://schemas.microsoft.com/office/drawing/2014/main" id="{00F37073-D1BF-4D78-A02A-38ACB80CB130}"/>
              </a:ext>
            </a:extLst>
          </p:cNvPr>
          <p:cNvSpPr txBox="1"/>
          <p:nvPr/>
        </p:nvSpPr>
        <p:spPr>
          <a:xfrm>
            <a:off x="1604682" y="6248400"/>
            <a:ext cx="6606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              Acesso aos dados em 12/09. Dados podem sofrer alterações</a:t>
            </a:r>
          </a:p>
        </p:txBody>
      </p:sp>
      <p:sp>
        <p:nvSpPr>
          <p:cNvPr id="24" name="Espaço Reservado para Conteúdo 2">
            <a:extLst>
              <a:ext uri="{FF2B5EF4-FFF2-40B4-BE49-F238E27FC236}">
                <a16:creationId xmlns:a16="http://schemas.microsoft.com/office/drawing/2014/main" id="{8F939E01-FB5A-44B7-89EE-29EF5AF35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3741" y="502920"/>
            <a:ext cx="7165130" cy="1463040"/>
          </a:xfrm>
        </p:spPr>
        <p:txBody>
          <a:bodyPr anchor="ctr"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>
                <a:latin typeface="Bahnschrift" panose="020B0502040204020203" pitchFamily="34" charset="0"/>
              </a:rPr>
              <a:t>Ocorreu uma diminuição no número de nascimentos ao realizarmos uma comparação com o mesmo período de  2023.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>
                <a:latin typeface="Bahnschrift" panose="020B0502040204020203" pitchFamily="34" charset="0"/>
              </a:rPr>
              <a:t>Em 2024 os partos e cesárias são no mesmo percentual.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85D194CE-61E4-4C0F-9D09-750D99960A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860814"/>
              </p:ext>
            </p:extLst>
          </p:nvPr>
        </p:nvGraphicFramePr>
        <p:xfrm>
          <a:off x="6434667" y="2118361"/>
          <a:ext cx="4986867" cy="387006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943752">
                  <a:extLst>
                    <a:ext uri="{9D8B030D-6E8A-4147-A177-3AD203B41FA5}">
                      <a16:colId xmlns:a16="http://schemas.microsoft.com/office/drawing/2014/main" val="3576022193"/>
                    </a:ext>
                  </a:extLst>
                </a:gridCol>
                <a:gridCol w="1553015">
                  <a:extLst>
                    <a:ext uri="{9D8B030D-6E8A-4147-A177-3AD203B41FA5}">
                      <a16:colId xmlns:a16="http://schemas.microsoft.com/office/drawing/2014/main" val="887152706"/>
                    </a:ext>
                  </a:extLst>
                </a:gridCol>
                <a:gridCol w="1490100">
                  <a:extLst>
                    <a:ext uri="{9D8B030D-6E8A-4147-A177-3AD203B41FA5}">
                      <a16:colId xmlns:a16="http://schemas.microsoft.com/office/drawing/2014/main" val="4076501798"/>
                    </a:ext>
                  </a:extLst>
                </a:gridCol>
              </a:tblGrid>
              <a:tr h="57145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Mês do Nascimento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Vaginal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Cesário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578492"/>
                  </a:ext>
                </a:extLst>
              </a:tr>
              <a:tr h="36121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 dirty="0">
                          <a:effectLst/>
                        </a:rPr>
                        <a:t>Janeiro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7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3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1914546"/>
                  </a:ext>
                </a:extLst>
              </a:tr>
              <a:tr h="36121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>
                          <a:effectLst/>
                        </a:rPr>
                        <a:t>Fevereiro</a:t>
                      </a:r>
                      <a:endParaRPr lang="pt-BR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2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7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4670213"/>
                  </a:ext>
                </a:extLst>
              </a:tr>
              <a:tr h="36121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>
                          <a:effectLst/>
                        </a:rPr>
                        <a:t>Março</a:t>
                      </a:r>
                      <a:endParaRPr lang="pt-BR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6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3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1598124"/>
                  </a:ext>
                </a:extLst>
              </a:tr>
              <a:tr h="36121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 dirty="0">
                          <a:effectLst/>
                        </a:rPr>
                        <a:t>Abril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5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3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7038887"/>
                  </a:ext>
                </a:extLst>
              </a:tr>
              <a:tr h="36121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>
                          <a:effectLst/>
                        </a:rPr>
                        <a:t>Maio</a:t>
                      </a:r>
                      <a:endParaRPr lang="pt-BR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7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4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8718047"/>
                  </a:ext>
                </a:extLst>
              </a:tr>
              <a:tr h="36121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>
                          <a:effectLst/>
                        </a:rPr>
                        <a:t>Junho</a:t>
                      </a:r>
                      <a:endParaRPr lang="pt-BR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5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2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127915"/>
                  </a:ext>
                </a:extLst>
              </a:tr>
              <a:tr h="36121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>
                          <a:effectLst/>
                        </a:rPr>
                        <a:t>Julho</a:t>
                      </a:r>
                      <a:endParaRPr lang="pt-BR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>
                          <a:effectLst/>
                        </a:rPr>
                        <a:t>0</a:t>
                      </a:r>
                      <a:endParaRPr lang="pt-BR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4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350687"/>
                  </a:ext>
                </a:extLst>
              </a:tr>
              <a:tr h="36121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 dirty="0">
                          <a:effectLst/>
                        </a:rPr>
                        <a:t>Agosto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0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6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5951232"/>
                  </a:ext>
                </a:extLst>
              </a:tr>
              <a:tr h="36121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 dirty="0">
                          <a:effectLst/>
                        </a:rPr>
                        <a:t>Total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32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32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1381184"/>
                  </a:ext>
                </a:extLst>
              </a:tr>
            </a:tbl>
          </a:graphicData>
        </a:graphic>
      </p:graphicFrame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52C86F6F-FECA-4996-8965-7F82E22141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486580"/>
              </p:ext>
            </p:extLst>
          </p:nvPr>
        </p:nvGraphicFramePr>
        <p:xfrm>
          <a:off x="380997" y="2118360"/>
          <a:ext cx="5283204" cy="3903505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925104">
                  <a:extLst>
                    <a:ext uri="{9D8B030D-6E8A-4147-A177-3AD203B41FA5}">
                      <a16:colId xmlns:a16="http://schemas.microsoft.com/office/drawing/2014/main" val="1622144574"/>
                    </a:ext>
                  </a:extLst>
                </a:gridCol>
                <a:gridCol w="1538225">
                  <a:extLst>
                    <a:ext uri="{9D8B030D-6E8A-4147-A177-3AD203B41FA5}">
                      <a16:colId xmlns:a16="http://schemas.microsoft.com/office/drawing/2014/main" val="4097102092"/>
                    </a:ext>
                  </a:extLst>
                </a:gridCol>
                <a:gridCol w="1819875">
                  <a:extLst>
                    <a:ext uri="{9D8B030D-6E8A-4147-A177-3AD203B41FA5}">
                      <a16:colId xmlns:a16="http://schemas.microsoft.com/office/drawing/2014/main" val="3048307212"/>
                    </a:ext>
                  </a:extLst>
                </a:gridCol>
              </a:tblGrid>
              <a:tr h="6606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Mês do Nascimento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Vaginal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Cesário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908060"/>
                  </a:ext>
                </a:extLst>
              </a:tr>
              <a:tr h="36031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>
                          <a:effectLst/>
                        </a:rPr>
                        <a:t>Janeiro</a:t>
                      </a:r>
                      <a:endParaRPr lang="pt-BR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7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8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9651414"/>
                  </a:ext>
                </a:extLst>
              </a:tr>
              <a:tr h="36031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 dirty="0">
                          <a:effectLst/>
                        </a:rPr>
                        <a:t>Fevereiro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5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7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5833674"/>
                  </a:ext>
                </a:extLst>
              </a:tr>
              <a:tr h="36031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>
                          <a:effectLst/>
                        </a:rPr>
                        <a:t>Março</a:t>
                      </a:r>
                      <a:endParaRPr lang="pt-BR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>
                          <a:effectLst/>
                        </a:rPr>
                        <a:t>5</a:t>
                      </a:r>
                      <a:endParaRPr lang="pt-BR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14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2346633"/>
                  </a:ext>
                </a:extLst>
              </a:tr>
              <a:tr h="36031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>
                          <a:effectLst/>
                        </a:rPr>
                        <a:t>Abril</a:t>
                      </a:r>
                      <a:endParaRPr lang="pt-BR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>
                          <a:effectLst/>
                        </a:rPr>
                        <a:t>2</a:t>
                      </a:r>
                      <a:endParaRPr lang="pt-BR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4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7631779"/>
                  </a:ext>
                </a:extLst>
              </a:tr>
              <a:tr h="36031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>
                          <a:effectLst/>
                        </a:rPr>
                        <a:t>Maio</a:t>
                      </a:r>
                      <a:endParaRPr lang="pt-BR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>
                          <a:effectLst/>
                        </a:rPr>
                        <a:t>4</a:t>
                      </a:r>
                      <a:endParaRPr lang="pt-BR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11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6234983"/>
                  </a:ext>
                </a:extLst>
              </a:tr>
              <a:tr h="36031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>
                          <a:effectLst/>
                        </a:rPr>
                        <a:t>Junho</a:t>
                      </a:r>
                      <a:endParaRPr lang="pt-BR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>
                          <a:effectLst/>
                        </a:rPr>
                        <a:t>4</a:t>
                      </a:r>
                      <a:endParaRPr lang="pt-BR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7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6649503"/>
                  </a:ext>
                </a:extLst>
              </a:tr>
              <a:tr h="36031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>
                          <a:effectLst/>
                        </a:rPr>
                        <a:t>Julho</a:t>
                      </a:r>
                      <a:endParaRPr lang="pt-BR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3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7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1557030"/>
                  </a:ext>
                </a:extLst>
              </a:tr>
              <a:tr h="36031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>
                          <a:effectLst/>
                        </a:rPr>
                        <a:t>Agosto</a:t>
                      </a:r>
                      <a:endParaRPr lang="pt-BR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>
                          <a:effectLst/>
                        </a:rPr>
                        <a:t>4</a:t>
                      </a:r>
                      <a:endParaRPr lang="pt-BR" sz="20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2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9855708"/>
                  </a:ext>
                </a:extLst>
              </a:tr>
              <a:tr h="36031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 dirty="0">
                          <a:effectLst/>
                        </a:rPr>
                        <a:t>Total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34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60</a:t>
                      </a:r>
                      <a:endParaRPr lang="pt-B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663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178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EB3E8D13-EAD4-41C2-901D-D3A2C8D43778}"/>
              </a:ext>
            </a:extLst>
          </p:cNvPr>
          <p:cNvSpPr txBox="1"/>
          <p:nvPr/>
        </p:nvSpPr>
        <p:spPr>
          <a:xfrm>
            <a:off x="424070" y="185530"/>
            <a:ext cx="290183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  </a:t>
            </a:r>
          </a:p>
          <a:p>
            <a:pPr algn="ctr"/>
            <a:r>
              <a:rPr lang="pt-BR" sz="4500" b="1" i="1" dirty="0">
                <a:solidFill>
                  <a:srgbClr val="002060"/>
                </a:solidFill>
                <a:latin typeface="Bodoni MT" panose="02070603080606020203" pitchFamily="18" charset="0"/>
              </a:rPr>
              <a:t>Óbitos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8F59024-F8BC-4638-9177-B59FE7F52F22}"/>
              </a:ext>
            </a:extLst>
          </p:cNvPr>
          <p:cNvGraphicFramePr>
            <a:graphicFrameLocks/>
          </p:cNvGraphicFramePr>
          <p:nvPr/>
        </p:nvGraphicFramePr>
        <p:xfrm>
          <a:off x="424070" y="2936502"/>
          <a:ext cx="3220278" cy="315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CaixaDeTexto 21">
            <a:extLst>
              <a:ext uri="{FF2B5EF4-FFF2-40B4-BE49-F238E27FC236}">
                <a16:creationId xmlns:a16="http://schemas.microsoft.com/office/drawing/2014/main" id="{00F37073-D1BF-4D78-A02A-38ACB80CB130}"/>
              </a:ext>
            </a:extLst>
          </p:cNvPr>
          <p:cNvSpPr txBox="1"/>
          <p:nvPr/>
        </p:nvSpPr>
        <p:spPr>
          <a:xfrm>
            <a:off x="1604682" y="6248400"/>
            <a:ext cx="6606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Acesso aos dados pelo </a:t>
            </a:r>
            <a:r>
              <a:rPr lang="pt-BR"/>
              <a:t>sistema SIM</a:t>
            </a:r>
            <a:endParaRPr lang="pt-BR" dirty="0"/>
          </a:p>
        </p:txBody>
      </p:sp>
      <p:sp>
        <p:nvSpPr>
          <p:cNvPr id="24" name="Espaço Reservado para Conteúdo 2">
            <a:extLst>
              <a:ext uri="{FF2B5EF4-FFF2-40B4-BE49-F238E27FC236}">
                <a16:creationId xmlns:a16="http://schemas.microsoft.com/office/drawing/2014/main" id="{8F939E01-FB5A-44B7-89EE-29EF5AF35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502920"/>
            <a:ext cx="6894576" cy="1463040"/>
          </a:xfrm>
        </p:spPr>
        <p:txBody>
          <a:bodyPr anchor="ctr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>
                <a:latin typeface="Bodoni MT" panose="02070603080606020203" pitchFamily="18" charset="0"/>
              </a:rPr>
              <a:t>Ocorreu um aumento no numero de óbitos ao realizarmos comparação com mesmo período de 2023.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>
                <a:latin typeface="Bodoni MT" panose="02070603080606020203" pitchFamily="18" charset="0"/>
              </a:rPr>
              <a:t>Prevaleceram os óbitos do sexo masculino nesse período.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8C2A4F56-6B57-4F1E-8270-1FC9F5EE3B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238618"/>
              </p:ext>
            </p:extLst>
          </p:nvPr>
        </p:nvGraphicFramePr>
        <p:xfrm>
          <a:off x="6295952" y="2118359"/>
          <a:ext cx="5107155" cy="3905467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702385">
                  <a:extLst>
                    <a:ext uri="{9D8B030D-6E8A-4147-A177-3AD203B41FA5}">
                      <a16:colId xmlns:a16="http://schemas.microsoft.com/office/drawing/2014/main" val="4127864955"/>
                    </a:ext>
                  </a:extLst>
                </a:gridCol>
                <a:gridCol w="1702385">
                  <a:extLst>
                    <a:ext uri="{9D8B030D-6E8A-4147-A177-3AD203B41FA5}">
                      <a16:colId xmlns:a16="http://schemas.microsoft.com/office/drawing/2014/main" val="2915001741"/>
                    </a:ext>
                  </a:extLst>
                </a:gridCol>
                <a:gridCol w="1702385">
                  <a:extLst>
                    <a:ext uri="{9D8B030D-6E8A-4147-A177-3AD203B41FA5}">
                      <a16:colId xmlns:a16="http://schemas.microsoft.com/office/drawing/2014/main" val="2098058269"/>
                    </a:ext>
                  </a:extLst>
                </a:gridCol>
              </a:tblGrid>
              <a:tr h="3889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Mês do Óbito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Masculino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Feminino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813511"/>
                  </a:ext>
                </a:extLst>
              </a:tr>
              <a:tr h="3889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>
                          <a:effectLst/>
                        </a:rPr>
                        <a:t>Janeiro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6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2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72026862"/>
                  </a:ext>
                </a:extLst>
              </a:tr>
              <a:tr h="3889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>
                          <a:effectLst/>
                        </a:rPr>
                        <a:t>Fevereiro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5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3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51513097"/>
                  </a:ext>
                </a:extLst>
              </a:tr>
              <a:tr h="3889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>
                          <a:effectLst/>
                        </a:rPr>
                        <a:t>Março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5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5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98305646"/>
                  </a:ext>
                </a:extLst>
              </a:tr>
              <a:tr h="4046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>
                          <a:effectLst/>
                        </a:rPr>
                        <a:t>Abril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3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0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47714720"/>
                  </a:ext>
                </a:extLst>
              </a:tr>
              <a:tr h="3889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>
                          <a:effectLst/>
                        </a:rPr>
                        <a:t>Maio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>
                          <a:effectLst/>
                        </a:rPr>
                        <a:t>7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4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36593593"/>
                  </a:ext>
                </a:extLst>
              </a:tr>
              <a:tr h="3889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>
                          <a:effectLst/>
                        </a:rPr>
                        <a:t>Junho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>
                          <a:effectLst/>
                        </a:rPr>
                        <a:t>2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3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30331520"/>
                  </a:ext>
                </a:extLst>
              </a:tr>
              <a:tr h="3889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>
                          <a:effectLst/>
                        </a:rPr>
                        <a:t>Julho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>
                          <a:effectLst/>
                        </a:rPr>
                        <a:t>10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1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1895078"/>
                  </a:ext>
                </a:extLst>
              </a:tr>
              <a:tr h="3889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>
                          <a:effectLst/>
                        </a:rPr>
                        <a:t>Agosto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>
                          <a:effectLst/>
                        </a:rPr>
                        <a:t>3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0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76406783"/>
                  </a:ext>
                </a:extLst>
              </a:tr>
              <a:tr h="3889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Total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41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18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652538"/>
                  </a:ext>
                </a:extLst>
              </a:tr>
            </a:tbl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3B7A4145-0C3D-491A-A688-CFB28F274B56}"/>
              </a:ext>
            </a:extLst>
          </p:cNvPr>
          <p:cNvGraphicFramePr>
            <a:graphicFrameLocks/>
          </p:cNvGraphicFramePr>
          <p:nvPr/>
        </p:nvGraphicFramePr>
        <p:xfrm>
          <a:off x="576470" y="3088902"/>
          <a:ext cx="3220278" cy="315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9CC7FC49-CD4B-4441-BE12-2BF5EFFFAF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557193"/>
              </p:ext>
            </p:extLst>
          </p:nvPr>
        </p:nvGraphicFramePr>
        <p:xfrm>
          <a:off x="424071" y="2118359"/>
          <a:ext cx="5107155" cy="388977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702385">
                  <a:extLst>
                    <a:ext uri="{9D8B030D-6E8A-4147-A177-3AD203B41FA5}">
                      <a16:colId xmlns:a16="http://schemas.microsoft.com/office/drawing/2014/main" val="1797250320"/>
                    </a:ext>
                  </a:extLst>
                </a:gridCol>
                <a:gridCol w="1702385">
                  <a:extLst>
                    <a:ext uri="{9D8B030D-6E8A-4147-A177-3AD203B41FA5}">
                      <a16:colId xmlns:a16="http://schemas.microsoft.com/office/drawing/2014/main" val="2092490209"/>
                    </a:ext>
                  </a:extLst>
                </a:gridCol>
                <a:gridCol w="1702385">
                  <a:extLst>
                    <a:ext uri="{9D8B030D-6E8A-4147-A177-3AD203B41FA5}">
                      <a16:colId xmlns:a16="http://schemas.microsoft.com/office/drawing/2014/main" val="899979216"/>
                    </a:ext>
                  </a:extLst>
                </a:gridCol>
              </a:tblGrid>
              <a:tr h="38897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u="none" strike="noStrike" dirty="0">
                          <a:effectLst/>
                        </a:rPr>
                        <a:t>Mês do Óbito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Masculino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Feminino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133694"/>
                  </a:ext>
                </a:extLst>
              </a:tr>
              <a:tr h="38897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u="none" strike="noStrike" dirty="0">
                          <a:effectLst/>
                        </a:rPr>
                        <a:t>Janeiro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1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2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51100149"/>
                  </a:ext>
                </a:extLst>
              </a:tr>
              <a:tr h="38897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u="none" strike="noStrike">
                          <a:effectLst/>
                        </a:rPr>
                        <a:t>Fevereiro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2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1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64051891"/>
                  </a:ext>
                </a:extLst>
              </a:tr>
              <a:tr h="38897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u="none" strike="noStrike">
                          <a:effectLst/>
                        </a:rPr>
                        <a:t>Março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4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3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80546067"/>
                  </a:ext>
                </a:extLst>
              </a:tr>
              <a:tr h="38897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u="none" strike="noStrike">
                          <a:effectLst/>
                        </a:rPr>
                        <a:t>Abril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>
                          <a:effectLst/>
                        </a:rPr>
                        <a:t>1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1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36039588"/>
                  </a:ext>
                </a:extLst>
              </a:tr>
              <a:tr h="38897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u="none" strike="noStrike">
                          <a:effectLst/>
                        </a:rPr>
                        <a:t>Maio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>
                          <a:effectLst/>
                        </a:rPr>
                        <a:t>4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6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6242450"/>
                  </a:ext>
                </a:extLst>
              </a:tr>
              <a:tr h="38897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u="none" strike="noStrike">
                          <a:effectLst/>
                        </a:rPr>
                        <a:t>Junho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>
                          <a:effectLst/>
                        </a:rPr>
                        <a:t>2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5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95658832"/>
                  </a:ext>
                </a:extLst>
              </a:tr>
              <a:tr h="38897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u="none" strike="noStrike">
                          <a:effectLst/>
                        </a:rPr>
                        <a:t>Julho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>
                          <a:effectLst/>
                        </a:rPr>
                        <a:t>5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2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02209554"/>
                  </a:ext>
                </a:extLst>
              </a:tr>
              <a:tr h="38897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u="none" strike="noStrike">
                          <a:effectLst/>
                        </a:rPr>
                        <a:t>Agosto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>
                          <a:effectLst/>
                        </a:rPr>
                        <a:t>7</a:t>
                      </a:r>
                      <a:endParaRPr lang="pt-BR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4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63752710"/>
                  </a:ext>
                </a:extLst>
              </a:tr>
              <a:tr h="38897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u="none" strike="noStrike" dirty="0">
                          <a:effectLst/>
                        </a:rPr>
                        <a:t>Total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26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u="none" strike="noStrike" dirty="0">
                          <a:effectLst/>
                        </a:rPr>
                        <a:t>24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97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443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8F59024-F8BC-4638-9177-B59FE7F52F22}"/>
              </a:ext>
            </a:extLst>
          </p:cNvPr>
          <p:cNvGraphicFramePr>
            <a:graphicFrameLocks/>
          </p:cNvGraphicFramePr>
          <p:nvPr/>
        </p:nvGraphicFramePr>
        <p:xfrm>
          <a:off x="424070" y="2936502"/>
          <a:ext cx="3220278" cy="315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9D18F0D0-3588-433D-90DB-7D0C1E732100}"/>
              </a:ext>
            </a:extLst>
          </p:cNvPr>
          <p:cNvSpPr txBox="1"/>
          <p:nvPr/>
        </p:nvSpPr>
        <p:spPr>
          <a:xfrm>
            <a:off x="1807779" y="147144"/>
            <a:ext cx="77986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400" b="1" dirty="0">
                <a:solidFill>
                  <a:schemeClr val="accent6">
                    <a:lumMod val="50000"/>
                  </a:schemeClr>
                </a:solidFill>
              </a:rPr>
              <a:t>Óbitos por Cid/2024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550790D-BD8A-4753-B4B3-79E9D51918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9199799"/>
              </p:ext>
            </p:extLst>
          </p:nvPr>
        </p:nvGraphicFramePr>
        <p:xfrm>
          <a:off x="643467" y="1083733"/>
          <a:ext cx="10761133" cy="538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91353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8F59024-F8BC-4638-9177-B59FE7F52F22}"/>
              </a:ext>
            </a:extLst>
          </p:cNvPr>
          <p:cNvGraphicFramePr>
            <a:graphicFrameLocks/>
          </p:cNvGraphicFramePr>
          <p:nvPr/>
        </p:nvGraphicFramePr>
        <p:xfrm>
          <a:off x="424070" y="2936502"/>
          <a:ext cx="3220278" cy="315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A35755B5-D7EF-45D0-9CB4-23B683099138}"/>
              </a:ext>
            </a:extLst>
          </p:cNvPr>
          <p:cNvSpPr txBox="1"/>
          <p:nvPr/>
        </p:nvSpPr>
        <p:spPr>
          <a:xfrm>
            <a:off x="221673" y="392668"/>
            <a:ext cx="117024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i="1" dirty="0">
                <a:solidFill>
                  <a:srgbClr val="0033CC"/>
                </a:solidFill>
                <a:latin typeface="Bodoni MT" panose="02070603080606020203" pitchFamily="18" charset="0"/>
              </a:rPr>
              <a:t>RECURSOS VINCULADOS DE</a:t>
            </a:r>
          </a:p>
          <a:p>
            <a:pPr algn="ctr"/>
            <a:r>
              <a:rPr lang="pt-BR" sz="6000" b="1" i="1" dirty="0">
                <a:solidFill>
                  <a:srgbClr val="0033CC"/>
                </a:solidFill>
                <a:latin typeface="Bodoni MT" panose="02070603080606020203" pitchFamily="18" charset="0"/>
              </a:rPr>
              <a:t> JANEIRO A AGOSTO DE </a:t>
            </a:r>
            <a:r>
              <a:rPr lang="pt-BR" sz="6600" b="1" i="1" dirty="0">
                <a:solidFill>
                  <a:srgbClr val="0033CC"/>
                </a:solidFill>
                <a:latin typeface="Bodoni MT" panose="02070603080606020203" pitchFamily="18" charset="0"/>
              </a:rPr>
              <a:t>2024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6CBDF74-7EFD-4567-B10E-6E6CA54F32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070" y="2586916"/>
            <a:ext cx="11112148" cy="400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67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5506"/>
            <a:ext cx="12192000" cy="685799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BB0A17C5-8FC6-432D-A8B9-3A77176B4338}"/>
              </a:ext>
            </a:extLst>
          </p:cNvPr>
          <p:cNvSpPr txBox="1"/>
          <p:nvPr/>
        </p:nvSpPr>
        <p:spPr>
          <a:xfrm>
            <a:off x="1931831" y="386366"/>
            <a:ext cx="90162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Repasses Fundo a </a:t>
            </a:r>
            <a:r>
              <a:rPr lang="pt-BR" sz="4000" b="1" i="1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Fundo 2024 </a:t>
            </a:r>
            <a:endParaRPr lang="pt-BR" sz="4000" b="1" i="1" dirty="0">
              <a:solidFill>
                <a:schemeClr val="accent6">
                  <a:lumMod val="50000"/>
                </a:schemeClr>
              </a:solidFill>
              <a:latin typeface="Bodoni MT" panose="02070603080606020203" pitchFamily="18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293B310-4045-4D8A-8E81-BF2AB5A0F2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463938"/>
              </p:ext>
            </p:extLst>
          </p:nvPr>
        </p:nvGraphicFramePr>
        <p:xfrm>
          <a:off x="179294" y="1431235"/>
          <a:ext cx="11451480" cy="152918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56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3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3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3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9431">
                  <a:extLst>
                    <a:ext uri="{9D8B030D-6E8A-4147-A177-3AD203B41FA5}">
                      <a16:colId xmlns:a16="http://schemas.microsoft.com/office/drawing/2014/main" val="3596756378"/>
                    </a:ext>
                  </a:extLst>
                </a:gridCol>
              </a:tblGrid>
              <a:tr h="967446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Atenção Primária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Média e Alta Complexidade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Farmácia Básica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Vigilância em Saúde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Gestão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743">
                <a:tc>
                  <a:txBody>
                    <a:bodyPr/>
                    <a:lstStyle/>
                    <a:p>
                      <a:pPr algn="ctr"/>
                      <a:r>
                        <a:rPr lang="pt-BR" sz="2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1.944.966,59</a:t>
                      </a:r>
                      <a:endParaRPr lang="pt-BR" sz="22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584.090,71</a:t>
                      </a:r>
                      <a:endParaRPr lang="pt-BR" sz="22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62.624,20</a:t>
                      </a:r>
                      <a:endParaRPr lang="pt-BR" sz="22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126.354,50</a:t>
                      </a:r>
                      <a:endParaRPr lang="pt-BR" sz="22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64.852,71</a:t>
                      </a:r>
                      <a:endParaRPr lang="pt-BR" sz="2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2.782.888,71</a:t>
                      </a:r>
                      <a:endParaRPr lang="pt-BR" sz="2400" b="1" i="0" u="none" strike="noStrike" dirty="0">
                        <a:solidFill>
                          <a:srgbClr val="FF0000"/>
                        </a:solidFill>
                        <a:effectLst/>
                        <a:latin typeface="Bodoni MT" panose="02070603080606020203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AB87BDA2-FC5F-4162-A7E5-3B03F3DC13B3}"/>
              </a:ext>
            </a:extLst>
          </p:cNvPr>
          <p:cNvSpPr txBox="1"/>
          <p:nvPr/>
        </p:nvSpPr>
        <p:spPr>
          <a:xfrm>
            <a:off x="2186609" y="3843130"/>
            <a:ext cx="710316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Repasse Estadual 2024 </a:t>
            </a:r>
            <a:r>
              <a:rPr lang="pt-BR" sz="4000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 </a:t>
            </a:r>
            <a:r>
              <a:rPr lang="pt-BR" sz="4000" b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 </a:t>
            </a:r>
          </a:p>
          <a:p>
            <a:endParaRPr lang="pt-BR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3ECC3C62-7BA0-41DB-AFC2-EB26C2BE2A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377979"/>
              </p:ext>
            </p:extLst>
          </p:nvPr>
        </p:nvGraphicFramePr>
        <p:xfrm>
          <a:off x="341934" y="4681988"/>
          <a:ext cx="11451479" cy="151016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04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0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0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7992">
                  <a:extLst>
                    <a:ext uri="{9D8B030D-6E8A-4147-A177-3AD203B41FA5}">
                      <a16:colId xmlns:a16="http://schemas.microsoft.com/office/drawing/2014/main" val="4201410909"/>
                    </a:ext>
                  </a:extLst>
                </a:gridCol>
                <a:gridCol w="16636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3656">
                  <a:extLst>
                    <a:ext uri="{9D8B030D-6E8A-4147-A177-3AD203B41FA5}">
                      <a16:colId xmlns:a16="http://schemas.microsoft.com/office/drawing/2014/main" val="1009307021"/>
                    </a:ext>
                  </a:extLst>
                </a:gridCol>
              </a:tblGrid>
              <a:tr h="844169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Atenção Primária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Farmácia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CAPS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Vigilância Sanitária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EMENDA</a:t>
                      </a:r>
                    </a:p>
                    <a:p>
                      <a:pPr algn="ctr"/>
                      <a:r>
                        <a:rPr lang="pt-BR" sz="2800" b="1" dirty="0"/>
                        <a:t>MAC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28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193.290,76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35.226,00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41.697,65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200.000,00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490.214,41</a:t>
                      </a:r>
                      <a:endParaRPr lang="pt-BR" sz="2400" b="1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726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24D86540-90D9-41DC-8BA7-82CDA2150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48156"/>
              </p:ext>
            </p:extLst>
          </p:nvPr>
        </p:nvGraphicFramePr>
        <p:xfrm>
          <a:off x="281354" y="402468"/>
          <a:ext cx="11394831" cy="1949793"/>
        </p:xfrm>
        <a:graphic>
          <a:graphicData uri="http://schemas.openxmlformats.org/drawingml/2006/table">
            <a:tbl>
              <a:tblPr>
                <a:tableStyleId>{638B1855-1B75-4FBE-930C-398BA8C253C6}</a:tableStyleId>
              </a:tblPr>
              <a:tblGrid>
                <a:gridCol w="11394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39863" algn="l"/>
                        </a:tabLst>
                      </a:pPr>
                      <a:r>
                        <a:rPr kumimoji="0" lang="pt-BR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doni MT" panose="02070603080606020203" pitchFamily="18" charset="0"/>
                        </a:rPr>
                        <a:t>  </a:t>
                      </a:r>
                      <a:r>
                        <a:rPr kumimoji="0" lang="pt-BR" sz="3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doni MT" panose="02070603080606020203" pitchFamily="18" charset="0"/>
                        </a:rPr>
                        <a:t>CONSELHO MUNICIPAL DE SAÚDE - MONDAÍ</a:t>
                      </a:r>
                      <a:endParaRPr kumimoji="0" lang="pt-BR" sz="3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doni MT" panose="02070603080606020203" pitchFamily="18" charset="0"/>
                        <a:cs typeface="Arial" charset="0"/>
                      </a:endParaRPr>
                    </a:p>
                  </a:txBody>
                  <a:tcPr marL="71755" marR="71755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10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39863" algn="l"/>
                        </a:tabLst>
                      </a:pPr>
                      <a:endParaRPr kumimoji="0" lang="pt-BR" sz="11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doni MT" panose="02070603080606020203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39863" algn="l"/>
                        </a:tabLst>
                      </a:pPr>
                      <a:r>
                        <a:rPr kumimoji="0" lang="pt-BR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doni MT" panose="02070603080606020203" pitchFamily="18" charset="0"/>
                        </a:rPr>
                        <a:t>“A SOCIEDADE CONTROLANDO O FINANCIAMENTO DA SAÚDE – LEI COMPLEMENTAR Nº 141/12”</a:t>
                      </a:r>
                      <a:endParaRPr kumimoji="0" lang="pt-BR" sz="11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doni MT" panose="02070603080606020203" pitchFamily="18" charset="0"/>
                        <a:cs typeface="Times New Roman" pitchFamily="18" charset="0"/>
                      </a:endParaRPr>
                    </a:p>
                  </a:txBody>
                  <a:tcPr marL="71755" marR="71755" marT="0" marB="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Subtítulo 2">
            <a:extLst>
              <a:ext uri="{FF2B5EF4-FFF2-40B4-BE49-F238E27FC236}">
                <a16:creationId xmlns:a16="http://schemas.microsoft.com/office/drawing/2014/main" id="{D2F9A400-87D7-4815-BCF0-380BD80CB9A7}"/>
              </a:ext>
            </a:extLst>
          </p:cNvPr>
          <p:cNvSpPr txBox="1">
            <a:spLocks/>
          </p:cNvSpPr>
          <p:nvPr/>
        </p:nvSpPr>
        <p:spPr>
          <a:xfrm>
            <a:off x="2279650" y="4505738"/>
            <a:ext cx="7704138" cy="15156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pt-BR" sz="3000" b="1" i="1" dirty="0">
                <a:latin typeface="Bodoni MT" panose="02070603080606020203" pitchFamily="18" charset="0"/>
              </a:rPr>
              <a:t>Susane </a:t>
            </a:r>
            <a:r>
              <a:rPr lang="pt-BR" sz="3000" b="1" i="1" dirty="0" err="1">
                <a:latin typeface="Bodoni MT" panose="02070603080606020203" pitchFamily="18" charset="0"/>
              </a:rPr>
              <a:t>Ines</a:t>
            </a:r>
            <a:r>
              <a:rPr lang="pt-BR" sz="3000" b="1" i="1" dirty="0">
                <a:latin typeface="Bodoni MT" panose="02070603080606020203" pitchFamily="18" charset="0"/>
              </a:rPr>
              <a:t> Spezzatto</a:t>
            </a:r>
          </a:p>
          <a:p>
            <a:pPr algn="ctr">
              <a:spcBef>
                <a:spcPts val="0"/>
              </a:spcBef>
              <a:defRPr/>
            </a:pPr>
            <a:endParaRPr lang="pt-BR" sz="3000" b="1" i="1" dirty="0">
              <a:latin typeface="Bodoni MT" panose="02070603080606020203" pitchFamily="18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pt-BR" sz="3000" b="1" i="1">
                <a:latin typeface="Bodoni MT" panose="02070603080606020203" pitchFamily="18" charset="0"/>
              </a:rPr>
              <a:t>Gestora </a:t>
            </a:r>
            <a:r>
              <a:rPr lang="pt-BR" sz="3000" b="1" i="1" dirty="0">
                <a:latin typeface="Bodoni MT" panose="02070603080606020203" pitchFamily="18" charset="0"/>
              </a:rPr>
              <a:t>do Fundo Municipal de Saúde</a:t>
            </a:r>
          </a:p>
          <a:p>
            <a:pPr algn="ctr">
              <a:spcBef>
                <a:spcPts val="0"/>
              </a:spcBef>
              <a:defRPr/>
            </a:pPr>
            <a:endParaRPr lang="pt-BR" sz="3000" b="1" i="1" dirty="0">
              <a:latin typeface="Bodoni MT" panose="02070603080606020203" pitchFamily="18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pt-BR" sz="3000" b="1" i="1" dirty="0">
                <a:latin typeface="Bodoni MT" panose="02070603080606020203" pitchFamily="18" charset="0"/>
              </a:rPr>
              <a:t>Mondai/SC, 23/09/2024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5D2E9BA-AC6E-4713-95E7-F595C2CBAD2C}"/>
              </a:ext>
            </a:extLst>
          </p:cNvPr>
          <p:cNvSpPr/>
          <p:nvPr/>
        </p:nvSpPr>
        <p:spPr>
          <a:xfrm>
            <a:off x="3048000" y="296733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altLang="pt-BR" sz="24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  <a:cs typeface="Arabic Typesetting" panose="03020402040406030203" pitchFamily="66" charset="-78"/>
              </a:rPr>
              <a:t>AUDIÊNCIA PÚBLICA</a:t>
            </a:r>
            <a:br>
              <a:rPr lang="pt-BR" altLang="pt-BR" sz="24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  <a:cs typeface="Arabic Typesetting" panose="03020402040406030203" pitchFamily="66" charset="-78"/>
              </a:rPr>
            </a:br>
            <a:r>
              <a:rPr lang="pt-BR" altLang="pt-BR" sz="24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  <a:cs typeface="Arabic Typesetting" panose="03020402040406030203" pitchFamily="66" charset="-78"/>
              </a:rPr>
              <a:t>LEI COMPLEMENTAR Nº 141/12</a:t>
            </a:r>
            <a:br>
              <a:rPr lang="pt-BR" altLang="pt-BR" sz="24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  <a:cs typeface="Arabic Typesetting" panose="03020402040406030203" pitchFamily="66" charset="-78"/>
              </a:rPr>
            </a:br>
            <a:endParaRPr lang="pt-BR" sz="2400" i="1" dirty="0">
              <a:solidFill>
                <a:schemeClr val="accent6">
                  <a:lumMod val="50000"/>
                </a:schemeClr>
              </a:solidFill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880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741" y="-66731"/>
            <a:ext cx="11618259" cy="6857999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3CD2420D-E1CD-45D7-9399-6E71ED27B842}"/>
              </a:ext>
            </a:extLst>
          </p:cNvPr>
          <p:cNvSpPr txBox="1"/>
          <p:nvPr/>
        </p:nvSpPr>
        <p:spPr>
          <a:xfrm>
            <a:off x="637309" y="66732"/>
            <a:ext cx="109173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</a:rPr>
              <a:t>Repasse por Bloco de </a:t>
            </a:r>
            <a:r>
              <a:rPr lang="pt-BR" sz="4000" b="1" i="1">
                <a:solidFill>
                  <a:schemeClr val="accent6">
                    <a:lumMod val="50000"/>
                  </a:schemeClr>
                </a:solidFill>
              </a:rPr>
              <a:t>Financiamento 2024</a:t>
            </a:r>
            <a:endParaRPr lang="pt-BR" sz="4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A13EEE2-DA3E-4371-B847-A2D5BCC496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7324498"/>
              </p:ext>
            </p:extLst>
          </p:nvPr>
        </p:nvGraphicFramePr>
        <p:xfrm>
          <a:off x="0" y="654424"/>
          <a:ext cx="12106275" cy="587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6648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4BE0E27-1419-4B9A-9B87-755162E2426A}"/>
              </a:ext>
            </a:extLst>
          </p:cNvPr>
          <p:cNvSpPr txBox="1"/>
          <p:nvPr/>
        </p:nvSpPr>
        <p:spPr>
          <a:xfrm>
            <a:off x="490329" y="154546"/>
            <a:ext cx="111185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População e famílias por área de ESF</a:t>
            </a:r>
          </a:p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(Cidadãos Vinculados) – 9.973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47D1903-F25A-4EBA-AC58-29B6E86CBC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329" y="1721223"/>
            <a:ext cx="10814165" cy="489472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F7F011F-724D-4053-BF4A-28138DA3B329}"/>
              </a:ext>
            </a:extLst>
          </p:cNvPr>
          <p:cNvSpPr txBox="1"/>
          <p:nvPr/>
        </p:nvSpPr>
        <p:spPr>
          <a:xfrm>
            <a:off x="1174376" y="3429000"/>
            <a:ext cx="11026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latin typeface="Bodoni MT" panose="02070603080606020203" pitchFamily="18" charset="0"/>
              </a:rPr>
              <a:t>2.430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58FDD85-F3D4-40F5-8427-FB6F8B0F68C6}"/>
              </a:ext>
            </a:extLst>
          </p:cNvPr>
          <p:cNvSpPr txBox="1"/>
          <p:nvPr/>
        </p:nvSpPr>
        <p:spPr>
          <a:xfrm>
            <a:off x="3774141" y="3316941"/>
            <a:ext cx="11654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latin typeface="Bodoni MT" panose="02070603080606020203" pitchFamily="18" charset="0"/>
              </a:rPr>
              <a:t>2.578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8E8C084-39FD-4D98-AD65-A8468DDDA10E}"/>
              </a:ext>
            </a:extLst>
          </p:cNvPr>
          <p:cNvSpPr txBox="1"/>
          <p:nvPr/>
        </p:nvSpPr>
        <p:spPr>
          <a:xfrm>
            <a:off x="6373906" y="3429000"/>
            <a:ext cx="1021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latin typeface="Bodoni MT" panose="02070603080606020203" pitchFamily="18" charset="0"/>
              </a:rPr>
              <a:t>2.579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20D81D0-B5C7-431B-B216-13D278A4DFE4}"/>
              </a:ext>
            </a:extLst>
          </p:cNvPr>
          <p:cNvSpPr txBox="1"/>
          <p:nvPr/>
        </p:nvSpPr>
        <p:spPr>
          <a:xfrm>
            <a:off x="8830235" y="3541059"/>
            <a:ext cx="13984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latin typeface="Bodoni MT" panose="02070603080606020203" pitchFamily="18" charset="0"/>
              </a:rPr>
              <a:t>2.386</a:t>
            </a:r>
          </a:p>
        </p:txBody>
      </p:sp>
    </p:spTree>
    <p:extLst>
      <p:ext uri="{BB962C8B-B14F-4D97-AF65-F5344CB8AC3E}">
        <p14:creationId xmlns:p14="http://schemas.microsoft.com/office/powerpoint/2010/main" val="1327546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1432" y="170329"/>
            <a:ext cx="12192000" cy="685799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717F9089-CF84-4A35-A719-3C3DBA628B39}"/>
              </a:ext>
            </a:extLst>
          </p:cNvPr>
          <p:cNvSpPr txBox="1"/>
          <p:nvPr/>
        </p:nvSpPr>
        <p:spPr>
          <a:xfrm>
            <a:off x="121432" y="-30880"/>
            <a:ext cx="121920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9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População por faixa etária</a:t>
            </a:r>
            <a:endParaRPr lang="pt-BR" sz="3900" i="1" dirty="0">
              <a:solidFill>
                <a:schemeClr val="accent6">
                  <a:lumMod val="50000"/>
                </a:schemeClr>
              </a:solidFill>
              <a:latin typeface="Bodoni MT" panose="02070603080606020203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06CFAD4-E244-401F-999F-62487D62F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1617"/>
            <a:ext cx="12070568" cy="6196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16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6C5871EE-F94E-4578-8902-86CCE5400A43}"/>
              </a:ext>
            </a:extLst>
          </p:cNvPr>
          <p:cNvSpPr txBox="1">
            <a:spLocks/>
          </p:cNvSpPr>
          <p:nvPr/>
        </p:nvSpPr>
        <p:spPr>
          <a:xfrm>
            <a:off x="379828" y="318052"/>
            <a:ext cx="11124785" cy="7510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  <a:cs typeface="Arial" panose="020B0604020202020204" pitchFamily="34" charset="0"/>
              </a:rPr>
              <a:t>Estabelecimentos de Saúde SUS Cadastrados 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8329A13-0AEE-4038-B12C-952602F531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734773"/>
              </p:ext>
            </p:extLst>
          </p:nvPr>
        </p:nvGraphicFramePr>
        <p:xfrm>
          <a:off x="838199" y="1825624"/>
          <a:ext cx="9924876" cy="4256391"/>
        </p:xfrm>
        <a:graphic>
          <a:graphicData uri="http://schemas.openxmlformats.org/drawingml/2006/table">
            <a:tbl>
              <a:tblPr>
                <a:tableStyleId>{912C8C85-51F0-491E-9774-3900AFEF0FD7}</a:tableStyleId>
              </a:tblPr>
              <a:tblGrid>
                <a:gridCol w="5044131">
                  <a:extLst>
                    <a:ext uri="{9D8B030D-6E8A-4147-A177-3AD203B41FA5}">
                      <a16:colId xmlns:a16="http://schemas.microsoft.com/office/drawing/2014/main" val="3532967927"/>
                    </a:ext>
                  </a:extLst>
                </a:gridCol>
                <a:gridCol w="4880745">
                  <a:extLst>
                    <a:ext uri="{9D8B030D-6E8A-4147-A177-3AD203B41FA5}">
                      <a16:colId xmlns:a16="http://schemas.microsoft.com/office/drawing/2014/main" val="159921057"/>
                    </a:ext>
                  </a:extLst>
                </a:gridCol>
              </a:tblGrid>
              <a:tr h="738471">
                <a:tc>
                  <a:txBody>
                    <a:bodyPr/>
                    <a:lstStyle/>
                    <a:p>
                      <a:pPr algn="ctr" fontAlgn="t"/>
                      <a:r>
                        <a:rPr lang="pt-BR" sz="2800" b="1" i="1" u="none" strike="noStrike" dirty="0">
                          <a:solidFill>
                            <a:srgbClr val="C00000"/>
                          </a:solidFill>
                          <a:effectLst/>
                          <a:latin typeface="Bodoni MT" panose="02070603080606020203" pitchFamily="18" charset="0"/>
                        </a:rPr>
                        <a:t>Estabelecimento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800" b="1" i="1" u="none" strike="noStrike" dirty="0">
                          <a:solidFill>
                            <a:srgbClr val="C00000"/>
                          </a:solidFill>
                          <a:effectLst/>
                          <a:latin typeface="Bodoni MT" panose="02070603080606020203" pitchFamily="18" charset="0"/>
                        </a:rPr>
                        <a:t>Quantidade de servidores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519102"/>
                  </a:ext>
                </a:extLst>
              </a:tr>
              <a:tr h="703584"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Unidades de Saúde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72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475857"/>
                  </a:ext>
                </a:extLst>
              </a:tr>
              <a:tr h="703584"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Secretaria da Saúde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15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6868043"/>
                  </a:ext>
                </a:extLst>
              </a:tr>
              <a:tr h="703584"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CAPS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16343"/>
                  </a:ext>
                </a:extLst>
              </a:tr>
              <a:tr h="703584"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Hospital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84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849062"/>
                  </a:ext>
                </a:extLst>
              </a:tr>
              <a:tr h="703584"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APAE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Bodoni MT" panose="02070603080606020203" pitchFamily="18" charset="0"/>
                        </a:rPr>
                        <a:t>33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2044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780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8BC1E576-2219-4A16-8E8F-D5974814F71C}"/>
              </a:ext>
            </a:extLst>
          </p:cNvPr>
          <p:cNvSpPr txBox="1"/>
          <p:nvPr/>
        </p:nvSpPr>
        <p:spPr>
          <a:xfrm>
            <a:off x="728870" y="0"/>
            <a:ext cx="1073629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u="none" strike="noStrike" dirty="0">
                <a:solidFill>
                  <a:schemeClr val="accent6">
                    <a:lumMod val="75000"/>
                  </a:schemeClr>
                </a:solidFill>
                <a:effectLst/>
                <a:latin typeface="Bodoni MT" panose="02070603080606020203" pitchFamily="18" charset="0"/>
              </a:rPr>
              <a:t>Condensado das principais Atividades -</a:t>
            </a:r>
            <a:r>
              <a:rPr lang="pt-BR" sz="4000" b="1" i="1" u="none" strike="noStrike" baseline="0" dirty="0">
                <a:solidFill>
                  <a:schemeClr val="accent6">
                    <a:lumMod val="75000"/>
                  </a:schemeClr>
                </a:solidFill>
                <a:effectLst/>
                <a:latin typeface="Bodoni MT" panose="02070603080606020203" pitchFamily="18" charset="0"/>
              </a:rPr>
              <a:t> 2024</a:t>
            </a:r>
            <a:endParaRPr lang="pt-BR" sz="4000" b="1" i="1" u="none" strike="noStrike" dirty="0">
              <a:solidFill>
                <a:schemeClr val="accent6">
                  <a:lumMod val="75000"/>
                </a:schemeClr>
              </a:solidFill>
              <a:effectLst/>
              <a:latin typeface="Bodoni MT" panose="02070603080606020203" pitchFamily="18" charset="0"/>
            </a:endParaRPr>
          </a:p>
          <a:p>
            <a:pPr algn="ctr"/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32B6593D-64F1-4443-98DF-0822804943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236918"/>
              </p:ext>
            </p:extLst>
          </p:nvPr>
        </p:nvGraphicFramePr>
        <p:xfrm>
          <a:off x="185530" y="1209821"/>
          <a:ext cx="11781183" cy="5406131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9845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149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Consultas da Atenção Básica – ESF + Pediatria + Ginecologista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23.658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870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Consulta</a:t>
                      </a:r>
                      <a:r>
                        <a:rPr lang="pt-BR" sz="2400" b="1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Profissionais de nível superior na atenção básica (exceto médico)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17.846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610">
                <a:tc>
                  <a:txBody>
                    <a:bodyPr/>
                    <a:lstStyle/>
                    <a:p>
                      <a:r>
                        <a:rPr lang="pt-BR" sz="2400" b="1" dirty="0"/>
                        <a:t>Procedimentos de Enfermagem em Geral/Médicos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40.745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867">
                <a:tc>
                  <a:txBody>
                    <a:bodyPr/>
                    <a:lstStyle/>
                    <a:p>
                      <a:r>
                        <a:rPr lang="pt-BR" sz="2400" b="1" dirty="0"/>
                        <a:t>Exame Citopatológico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399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32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Curativos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2.026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32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Administração de Medicamentos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3.388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32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Eletrocardiograma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694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327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Visitas e acompanhamentos</a:t>
                      </a:r>
                      <a:r>
                        <a:rPr lang="pt-BR" sz="2400" b="1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dos ACSs 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dirty="0"/>
                        <a:t>38.903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327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+mn-lt"/>
                        </a:rPr>
                        <a:t>Procedimentos da Vigilância</a:t>
                      </a:r>
                      <a:r>
                        <a:rPr lang="pt-BR" sz="24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Sanitária</a:t>
                      </a:r>
                      <a:endParaRPr lang="pt-BR" sz="2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460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3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Procedimentos Odontológicos da Atenção Básica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7.224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327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+mn-lt"/>
                        </a:rPr>
                        <a:t>Vacinas de Rotina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3.851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7619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803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D07AF4B6-48C8-4D22-891C-A71AED026221}"/>
              </a:ext>
            </a:extLst>
          </p:cNvPr>
          <p:cNvSpPr txBox="1"/>
          <p:nvPr/>
        </p:nvSpPr>
        <p:spPr>
          <a:xfrm>
            <a:off x="2398643" y="238539"/>
            <a:ext cx="6281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Continuação...................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E4FBFDC-49DB-4264-BB63-A80624523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35527"/>
              </p:ext>
            </p:extLst>
          </p:nvPr>
        </p:nvGraphicFramePr>
        <p:xfrm>
          <a:off x="384313" y="1083210"/>
          <a:ext cx="11290852" cy="5334522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9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195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Atendimentos na Academia da Saúde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2.137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726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+mn-lt"/>
                        </a:rPr>
                        <a:t>Exames Laboratoriais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dirty="0"/>
                        <a:t>45.839</a:t>
                      </a:r>
                      <a:endParaRPr lang="pt-BR" sz="24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75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Próteses Dentárias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191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72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Pequenas cirurgias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542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9726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+mn-lt"/>
                        </a:rPr>
                        <a:t>Fisioterapias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3.390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972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Atendimentos do CAPS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9.002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972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Atendimentos da APAE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6.232</a:t>
                      </a:r>
                      <a:endParaRPr lang="pt-BR" sz="24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972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Exames Especializados SUS, CIS AMEOSC  e Credenciamento 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5.863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972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Consultas Especializadas </a:t>
                      </a:r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SUS, CIS AMEOSC  e Credenciamento 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4.833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972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Cirurgias Eletivas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415</a:t>
                      </a:r>
                    </a:p>
                  </a:txBody>
                  <a:tcPr marL="9144" marR="9144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6556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208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345EB06E-8844-40D2-A2D2-DCA25812FC4D}"/>
              </a:ext>
            </a:extLst>
          </p:cNvPr>
          <p:cNvSpPr txBox="1"/>
          <p:nvPr/>
        </p:nvSpPr>
        <p:spPr>
          <a:xfrm>
            <a:off x="675861" y="238539"/>
            <a:ext cx="10880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Principais Exames Especializados Realizados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C3F0F05-3FBE-417C-A51E-35820A4AC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288592"/>
              </p:ext>
            </p:extLst>
          </p:nvPr>
        </p:nvGraphicFramePr>
        <p:xfrm>
          <a:off x="172278" y="1169345"/>
          <a:ext cx="11383618" cy="537489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8165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7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062">
                <a:tc>
                  <a:txBody>
                    <a:bodyPr/>
                    <a:lstStyle/>
                    <a:p>
                      <a:r>
                        <a:rPr lang="pt-BR" sz="2600" b="1" dirty="0">
                          <a:solidFill>
                            <a:srgbClr val="FF0000"/>
                          </a:solidFill>
                        </a:rPr>
                        <a:t>Exames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b="1" dirty="0">
                          <a:solidFill>
                            <a:srgbClr val="FF0000"/>
                          </a:solidFill>
                        </a:rPr>
                        <a:t>Quantidade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/>
                        <a:t>Ultrassonografia + doppler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/>
                        <a:t>1.507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/>
                        <a:t>Mamografia +  densitometria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/>
                        <a:t>292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/>
                        <a:t>Ressonância Magnética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/>
                        <a:t>875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Radiologia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1.673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/>
                        <a:t>Tomografia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/>
                        <a:t>274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Endoscopia + Colonoscopia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220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Exames de Cardiologia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250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Eletroneuromiografia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975115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Cintilografia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214877"/>
                  </a:ext>
                </a:extLst>
              </a:tr>
              <a:tr h="485683">
                <a:tc>
                  <a:txBody>
                    <a:bodyPr/>
                    <a:lstStyle/>
                    <a:p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Exames de Fonoaudiologia + oftalmologia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322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3384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648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1F05E48-A794-41F8-98D0-96A4B217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345EB06E-8844-40D2-A2D2-DCA25812FC4D}"/>
              </a:ext>
            </a:extLst>
          </p:cNvPr>
          <p:cNvSpPr txBox="1"/>
          <p:nvPr/>
        </p:nvSpPr>
        <p:spPr>
          <a:xfrm>
            <a:off x="655982" y="265434"/>
            <a:ext cx="10880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solidFill>
                  <a:schemeClr val="accent6">
                    <a:lumMod val="50000"/>
                  </a:schemeClr>
                </a:solidFill>
                <a:latin typeface="Bodoni MT" panose="02070603080606020203" pitchFamily="18" charset="0"/>
              </a:rPr>
              <a:t>Exames Laboratoriais Realizados 2.024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62F77B9-6457-47AE-A010-6197155872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3028147"/>
              </p:ext>
            </p:extLst>
          </p:nvPr>
        </p:nvGraphicFramePr>
        <p:xfrm>
          <a:off x="655981" y="1238754"/>
          <a:ext cx="10639547" cy="5287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71691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8500</TotalTime>
  <Words>589</Words>
  <Application>Microsoft Office PowerPoint</Application>
  <PresentationFormat>Widescreen</PresentationFormat>
  <Paragraphs>292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7" baseType="lpstr">
      <vt:lpstr>Arial</vt:lpstr>
      <vt:lpstr>Arial Narrow</vt:lpstr>
      <vt:lpstr>Bahnschrift</vt:lpstr>
      <vt:lpstr>Bodoni MT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SAMSUNG</dc:creator>
  <cp:lastModifiedBy>Rosane</cp:lastModifiedBy>
  <cp:revision>312</cp:revision>
  <dcterms:created xsi:type="dcterms:W3CDTF">2023-04-07T18:20:37Z</dcterms:created>
  <dcterms:modified xsi:type="dcterms:W3CDTF">2024-09-23T12:18:55Z</dcterms:modified>
</cp:coreProperties>
</file>