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51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522" r:id="rId14"/>
    <p:sldId id="271" r:id="rId15"/>
    <p:sldId id="520" r:id="rId16"/>
    <p:sldId id="521" r:id="rId17"/>
    <p:sldId id="523" r:id="rId18"/>
    <p:sldId id="524" r:id="rId19"/>
    <p:sldId id="273" r:id="rId2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38B1855-1B75-4FBE-930C-398BA8C253C6}" styleName="Estilo com Tema 2 - Ênfas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Estilo Claro 2 - Ênfas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Estilo Claro 3 - Ênfas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Estilo Claro 1 - Ênfas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MSUNG\Downloads\A065345189_28_143_208.csv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Pasta2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prst="convex"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prst="convex"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E0E-4104-81D5-E6F4F569C3D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prst="convex"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E0E-4104-81D5-E6F4F569C3D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prst="convex"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E0E-4104-81D5-E6F4F569C3D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prst="convex"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E0E-4104-81D5-E6F4F569C3D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prst="convex"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5E0E-4104-81D5-E6F4F569C3D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baseline="0">
                    <a:solidFill>
                      <a:schemeClr val="tx1"/>
                    </a:solidFill>
                    <a:latin typeface="Bodoni MT" panose="02070603080606020203" pitchFamily="18" charset="0"/>
                    <a:ea typeface="+mn-ea"/>
                    <a:cs typeface="+mn-cs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Planilha1!$D$4:$D$8</c:f>
              <c:strCache>
                <c:ptCount val="5"/>
                <c:pt idx="0">
                  <c:v>São Miguel do Oeste - SC</c:v>
                </c:pt>
                <c:pt idx="1">
                  <c:v>Chapecó - SC</c:v>
                </c:pt>
                <c:pt idx="2">
                  <c:v>Itapiranga - SC</c:v>
                </c:pt>
                <c:pt idx="3">
                  <c:v>Iporã do Oeste</c:v>
                </c:pt>
                <c:pt idx="4">
                  <c:v>Xanxerê - SC</c:v>
                </c:pt>
              </c:strCache>
            </c:strRef>
          </c:cat>
          <c:val>
            <c:numRef>
              <c:f>Planilha1!$E$4:$E$8</c:f>
              <c:numCache>
                <c:formatCode>General</c:formatCode>
                <c:ptCount val="5"/>
                <c:pt idx="0">
                  <c:v>449</c:v>
                </c:pt>
                <c:pt idx="1">
                  <c:v>142</c:v>
                </c:pt>
                <c:pt idx="2">
                  <c:v>41</c:v>
                </c:pt>
                <c:pt idx="3">
                  <c:v>33</c:v>
                </c:pt>
                <c:pt idx="4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E0E-4104-81D5-E6F4F569C3D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Bodoni MT" panose="02070603080606020203" pitchFamily="18" charset="0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5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w="152400" h="50800" prst="softRound"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w="152400" h="50800" prst="softRound"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9EC-4AD6-A4BD-6B493EC7982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w="152400" h="50800" prst="softRound"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9EC-4AD6-A4BD-6B493EC7982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Planilha1!$F$9:$F$10</c:f>
              <c:strCache>
                <c:ptCount val="2"/>
                <c:pt idx="0">
                  <c:v>Eletivo</c:v>
                </c:pt>
                <c:pt idx="1">
                  <c:v>Urgência</c:v>
                </c:pt>
              </c:strCache>
            </c:strRef>
          </c:cat>
          <c:val>
            <c:numRef>
              <c:f>Planilha1!$G$9:$G$10</c:f>
              <c:numCache>
                <c:formatCode>General</c:formatCode>
                <c:ptCount val="2"/>
                <c:pt idx="0">
                  <c:v>100</c:v>
                </c:pt>
                <c:pt idx="1">
                  <c:v>155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9EC-4AD6-A4BD-6B493EC7982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w="139700" prst="cross"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w="139700" prst="cross"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23C-4D9A-BECA-5F5FBA135D3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w="139700" prst="cross"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23C-4D9A-BECA-5F5FBA135D3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w="139700" prst="cross"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23C-4D9A-BECA-5F5FBA135D3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Planilha1!$G$10:$G$12</c:f>
              <c:strCache>
                <c:ptCount val="3"/>
                <c:pt idx="0">
                  <c:v>Municipio</c:v>
                </c:pt>
                <c:pt idx="1">
                  <c:v>Estado </c:v>
                </c:pt>
                <c:pt idx="2">
                  <c:v>País</c:v>
                </c:pt>
              </c:strCache>
            </c:strRef>
          </c:cat>
          <c:val>
            <c:numRef>
              <c:f>Planilha1!$H$10:$H$12</c:f>
              <c:numCache>
                <c:formatCode>0.00%</c:formatCode>
                <c:ptCount val="3"/>
                <c:pt idx="0">
                  <c:v>4.7500000000000001E-2</c:v>
                </c:pt>
                <c:pt idx="1">
                  <c:v>3.5099999999999999E-2</c:v>
                </c:pt>
                <c:pt idx="2">
                  <c:v>2.1899999999999999E-2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23C-4D9A-BECA-5F5FBA135D3F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5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5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5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01600" prst="riblet"/>
            </a:sp3d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21A-48EF-BE44-8140954F283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4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21A-48EF-BE44-8140954F28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Planilha1!$M$44:$M$52</c:f>
              <c:strCache>
                <c:ptCount val="9"/>
                <c:pt idx="0">
                  <c:v>Doença do Aparelho Circulatório</c:v>
                </c:pt>
                <c:pt idx="1">
                  <c:v>Doença do Aparelho Respiratório</c:v>
                </c:pt>
                <c:pt idx="2">
                  <c:v> Neoplasias [tumores]</c:v>
                </c:pt>
                <c:pt idx="3">
                  <c:v>Causas externas de mortalidade</c:v>
                </c:pt>
                <c:pt idx="4">
                  <c:v>Doenças do aparelho digestivo</c:v>
                </c:pt>
                <c:pt idx="5">
                  <c:v>Doenças endócrinas, nutricionais e metabólicas</c:v>
                </c:pt>
                <c:pt idx="6">
                  <c:v>Doenças do sistema nervoso</c:v>
                </c:pt>
                <c:pt idx="7">
                  <c:v>Algumas afecções originadas no período perinatal</c:v>
                </c:pt>
                <c:pt idx="8">
                  <c:v>Doenças do aparelho digestivo</c:v>
                </c:pt>
              </c:strCache>
            </c:strRef>
          </c:cat>
          <c:val>
            <c:numRef>
              <c:f>Planilha1!$N$44:$N$52</c:f>
              <c:numCache>
                <c:formatCode>General</c:formatCode>
                <c:ptCount val="9"/>
                <c:pt idx="0">
                  <c:v>7</c:v>
                </c:pt>
                <c:pt idx="1">
                  <c:v>6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D1-493A-95D7-EFE2BB9DB79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631369231"/>
        <c:axId val="1632606831"/>
      </c:barChart>
      <c:catAx>
        <c:axId val="16313692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pt-BR"/>
          </a:p>
        </c:txPr>
        <c:crossAx val="1632606831"/>
        <c:crosses val="autoZero"/>
        <c:auto val="1"/>
        <c:lblAlgn val="ctr"/>
        <c:lblOffset val="100"/>
        <c:noMultiLvlLbl val="0"/>
      </c:catAx>
      <c:valAx>
        <c:axId val="1632606831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6313692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5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ED5310-77F1-438D-A95E-0DDDF7918102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B98027A9-9BA1-43C9-9662-8F5803C68098}">
      <dgm:prSet custT="1"/>
      <dgm:spPr/>
      <dgm:t>
        <a:bodyPr/>
        <a:lstStyle/>
        <a:p>
          <a:r>
            <a:rPr lang="pt-BR" sz="4000" b="1" dirty="0">
              <a:latin typeface="Bodoni MT" panose="02070603080606020203" pitchFamily="18" charset="0"/>
            </a:rPr>
            <a:t>Pacientes/ Acompanhantes transportados</a:t>
          </a:r>
        </a:p>
      </dgm:t>
    </dgm:pt>
    <dgm:pt modelId="{7A6E2526-0BF2-405B-84A8-6D07D54196C4}" type="parTrans" cxnId="{1EB27A0D-7147-4FC6-93C3-BC927F3504D0}">
      <dgm:prSet/>
      <dgm:spPr/>
      <dgm:t>
        <a:bodyPr/>
        <a:lstStyle/>
        <a:p>
          <a:endParaRPr lang="pt-BR"/>
        </a:p>
      </dgm:t>
    </dgm:pt>
    <dgm:pt modelId="{156B9F6D-1B6D-4954-9621-39B66A9368AA}" type="sibTrans" cxnId="{1EB27A0D-7147-4FC6-93C3-BC927F3504D0}">
      <dgm:prSet/>
      <dgm:spPr/>
      <dgm:t>
        <a:bodyPr/>
        <a:lstStyle/>
        <a:p>
          <a:endParaRPr lang="pt-BR"/>
        </a:p>
      </dgm:t>
    </dgm:pt>
    <dgm:pt modelId="{E8CA9398-3E89-42B0-8F49-AAF5D75DBCA8}">
      <dgm:prSet/>
      <dgm:spPr/>
      <dgm:t>
        <a:bodyPr/>
        <a:lstStyle/>
        <a:p>
          <a:r>
            <a:rPr lang="pt-BR" b="1" dirty="0">
              <a:latin typeface="Bodoni MT" panose="02070603080606020203" pitchFamily="18" charset="0"/>
            </a:rPr>
            <a:t>Pacientes: 3.466</a:t>
          </a:r>
          <a:endParaRPr lang="pt-BR" b="1" dirty="0">
            <a:highlight>
              <a:srgbClr val="FFFF00"/>
            </a:highlight>
            <a:latin typeface="Bodoni MT" panose="02070603080606020203" pitchFamily="18" charset="0"/>
          </a:endParaRPr>
        </a:p>
      </dgm:t>
    </dgm:pt>
    <dgm:pt modelId="{ADFF62B2-E2E5-40E0-A142-921021459E9E}" type="parTrans" cxnId="{2B6E5BC3-5F71-4D83-BE1B-285E126490AD}">
      <dgm:prSet/>
      <dgm:spPr/>
      <dgm:t>
        <a:bodyPr/>
        <a:lstStyle/>
        <a:p>
          <a:endParaRPr lang="pt-BR"/>
        </a:p>
      </dgm:t>
    </dgm:pt>
    <dgm:pt modelId="{5380B635-0B7A-4C82-8468-D5070BC31D2E}" type="sibTrans" cxnId="{2B6E5BC3-5F71-4D83-BE1B-285E126490AD}">
      <dgm:prSet/>
      <dgm:spPr/>
      <dgm:t>
        <a:bodyPr/>
        <a:lstStyle/>
        <a:p>
          <a:endParaRPr lang="pt-BR"/>
        </a:p>
      </dgm:t>
    </dgm:pt>
    <dgm:pt modelId="{8766D217-FB1C-487F-ADD7-37621E21F638}">
      <dgm:prSet custT="1"/>
      <dgm:spPr/>
      <dgm:t>
        <a:bodyPr/>
        <a:lstStyle/>
        <a:p>
          <a:r>
            <a:rPr lang="pt-BR" sz="4000" b="1" i="0" dirty="0">
              <a:latin typeface="Bodoni MT" panose="02070603080606020203" pitchFamily="18" charset="0"/>
            </a:rPr>
            <a:t>Viagens realizadas</a:t>
          </a:r>
        </a:p>
      </dgm:t>
    </dgm:pt>
    <dgm:pt modelId="{3B0CBCA0-F644-424A-9A14-7B33DEDD1B36}" type="parTrans" cxnId="{37A70A04-D8DF-4D5A-A668-902B7A9E2EC8}">
      <dgm:prSet/>
      <dgm:spPr/>
      <dgm:t>
        <a:bodyPr/>
        <a:lstStyle/>
        <a:p>
          <a:endParaRPr lang="pt-BR"/>
        </a:p>
      </dgm:t>
    </dgm:pt>
    <dgm:pt modelId="{DB9EF560-61ED-47AB-B3EE-A65DC28337FB}" type="sibTrans" cxnId="{37A70A04-D8DF-4D5A-A668-902B7A9E2EC8}">
      <dgm:prSet/>
      <dgm:spPr/>
      <dgm:t>
        <a:bodyPr/>
        <a:lstStyle/>
        <a:p>
          <a:endParaRPr lang="pt-BR"/>
        </a:p>
      </dgm:t>
    </dgm:pt>
    <dgm:pt modelId="{8A896149-2268-4783-B206-118212D43468}">
      <dgm:prSet/>
      <dgm:spPr/>
      <dgm:t>
        <a:bodyPr/>
        <a:lstStyle/>
        <a:p>
          <a:r>
            <a:rPr lang="pt-BR" b="1" dirty="0"/>
            <a:t> 889</a:t>
          </a:r>
        </a:p>
      </dgm:t>
    </dgm:pt>
    <dgm:pt modelId="{3F247ABA-C935-4F7E-96E9-3B2FE4FE5E95}" type="parTrans" cxnId="{D21893DE-73F0-46BB-8163-E90438E76832}">
      <dgm:prSet/>
      <dgm:spPr/>
      <dgm:t>
        <a:bodyPr/>
        <a:lstStyle/>
        <a:p>
          <a:endParaRPr lang="pt-BR"/>
        </a:p>
      </dgm:t>
    </dgm:pt>
    <dgm:pt modelId="{74FA5B7B-4584-4BDD-8078-29724C08DD49}" type="sibTrans" cxnId="{D21893DE-73F0-46BB-8163-E90438E76832}">
      <dgm:prSet/>
      <dgm:spPr/>
      <dgm:t>
        <a:bodyPr/>
        <a:lstStyle/>
        <a:p>
          <a:endParaRPr lang="pt-BR"/>
        </a:p>
      </dgm:t>
    </dgm:pt>
    <dgm:pt modelId="{11A75581-17F4-4EAC-AFBB-CC50D55CC229}">
      <dgm:prSet/>
      <dgm:spPr/>
      <dgm:t>
        <a:bodyPr/>
        <a:lstStyle/>
        <a:p>
          <a:r>
            <a:rPr lang="pt-BR" b="1" dirty="0">
              <a:latin typeface="Bodoni MT" panose="02070603080606020203" pitchFamily="18" charset="0"/>
            </a:rPr>
            <a:t>Acompanhantes: 124</a:t>
          </a:r>
        </a:p>
      </dgm:t>
    </dgm:pt>
    <dgm:pt modelId="{52A563AB-92E7-45FB-9A54-5D8281B523B8}" type="parTrans" cxnId="{A6978A89-40D1-4848-93CA-79E1B4D02BAC}">
      <dgm:prSet/>
      <dgm:spPr/>
      <dgm:t>
        <a:bodyPr/>
        <a:lstStyle/>
        <a:p>
          <a:endParaRPr lang="pt-BR"/>
        </a:p>
      </dgm:t>
    </dgm:pt>
    <dgm:pt modelId="{58BE98DE-5AEA-46C8-A701-CA1D47FB33E4}" type="sibTrans" cxnId="{A6978A89-40D1-4848-93CA-79E1B4D02BAC}">
      <dgm:prSet/>
      <dgm:spPr/>
      <dgm:t>
        <a:bodyPr/>
        <a:lstStyle/>
        <a:p>
          <a:endParaRPr lang="pt-BR"/>
        </a:p>
      </dgm:t>
    </dgm:pt>
    <dgm:pt modelId="{1C3F1627-9571-4A1A-A266-4867E3D4029A}">
      <dgm:prSet custT="1"/>
      <dgm:spPr/>
      <dgm:t>
        <a:bodyPr/>
        <a:lstStyle/>
        <a:p>
          <a:r>
            <a:rPr lang="pt-BR" sz="4000" dirty="0">
              <a:latin typeface="Bodoni MT" panose="02070603080606020203" pitchFamily="18" charset="0"/>
            </a:rPr>
            <a:t>Km rodados</a:t>
          </a:r>
        </a:p>
      </dgm:t>
    </dgm:pt>
    <dgm:pt modelId="{BEE44EAD-7F41-4D8D-9B25-E0DD267D7AB7}" type="parTrans" cxnId="{42A87D82-C26D-4758-9E8B-E5CD874D7596}">
      <dgm:prSet/>
      <dgm:spPr/>
      <dgm:t>
        <a:bodyPr/>
        <a:lstStyle/>
        <a:p>
          <a:endParaRPr lang="pt-BR"/>
        </a:p>
      </dgm:t>
    </dgm:pt>
    <dgm:pt modelId="{97D78CF6-7EBC-4EEF-BA21-A5201DA5DEB6}" type="sibTrans" cxnId="{42A87D82-C26D-4758-9E8B-E5CD874D7596}">
      <dgm:prSet/>
      <dgm:spPr/>
      <dgm:t>
        <a:bodyPr/>
        <a:lstStyle/>
        <a:p>
          <a:endParaRPr lang="pt-BR"/>
        </a:p>
      </dgm:t>
    </dgm:pt>
    <dgm:pt modelId="{A248B823-9C3F-4D65-A190-A1DDDF8EE56F}" type="pres">
      <dgm:prSet presAssocID="{7BED5310-77F1-438D-A95E-0DDDF7918102}" presName="Name0" presStyleCnt="0">
        <dgm:presLayoutVars>
          <dgm:dir/>
          <dgm:animLvl val="lvl"/>
          <dgm:resizeHandles val="exact"/>
        </dgm:presLayoutVars>
      </dgm:prSet>
      <dgm:spPr/>
    </dgm:pt>
    <dgm:pt modelId="{C9DCBD56-90C5-4519-8420-2839D26D95DB}" type="pres">
      <dgm:prSet presAssocID="{B98027A9-9BA1-43C9-9662-8F5803C68098}" presName="linNode" presStyleCnt="0"/>
      <dgm:spPr/>
    </dgm:pt>
    <dgm:pt modelId="{AB7CC4AF-34BE-4A82-87FF-03F38B139C47}" type="pres">
      <dgm:prSet presAssocID="{B98027A9-9BA1-43C9-9662-8F5803C68098}" presName="parentText" presStyleLbl="node1" presStyleIdx="0" presStyleCnt="3" custScaleX="103208">
        <dgm:presLayoutVars>
          <dgm:chMax val="1"/>
          <dgm:bulletEnabled val="1"/>
        </dgm:presLayoutVars>
      </dgm:prSet>
      <dgm:spPr/>
    </dgm:pt>
    <dgm:pt modelId="{73F9B14E-C9BC-48A1-B913-B05036F52226}" type="pres">
      <dgm:prSet presAssocID="{B98027A9-9BA1-43C9-9662-8F5803C68098}" presName="descendantText" presStyleLbl="alignAccFollowNode1" presStyleIdx="0" presStyleCnt="2">
        <dgm:presLayoutVars>
          <dgm:bulletEnabled val="1"/>
        </dgm:presLayoutVars>
      </dgm:prSet>
      <dgm:spPr/>
    </dgm:pt>
    <dgm:pt modelId="{2BDCE63C-3164-4E84-A467-0E629D298BED}" type="pres">
      <dgm:prSet presAssocID="{156B9F6D-1B6D-4954-9621-39B66A9368AA}" presName="sp" presStyleCnt="0"/>
      <dgm:spPr/>
    </dgm:pt>
    <dgm:pt modelId="{AE15BC2E-45C0-42DB-B6BC-78D5BA9DAC51}" type="pres">
      <dgm:prSet presAssocID="{8766D217-FB1C-487F-ADD7-37621E21F638}" presName="linNode" presStyleCnt="0"/>
      <dgm:spPr/>
    </dgm:pt>
    <dgm:pt modelId="{0B3E7BE2-8332-491F-9F36-85318C80FCB7}" type="pres">
      <dgm:prSet presAssocID="{8766D217-FB1C-487F-ADD7-37621E21F638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8C3FA687-8048-4C79-B7F4-0FC0D82981B1}" type="pres">
      <dgm:prSet presAssocID="{8766D217-FB1C-487F-ADD7-37621E21F638}" presName="descendantText" presStyleLbl="alignAccFollowNode1" presStyleIdx="1" presStyleCnt="2">
        <dgm:presLayoutVars>
          <dgm:bulletEnabled val="1"/>
        </dgm:presLayoutVars>
      </dgm:prSet>
      <dgm:spPr/>
    </dgm:pt>
    <dgm:pt modelId="{7BA74204-EE8F-4267-89C4-4D5A1852423B}" type="pres">
      <dgm:prSet presAssocID="{DB9EF560-61ED-47AB-B3EE-A65DC28337FB}" presName="sp" presStyleCnt="0"/>
      <dgm:spPr/>
    </dgm:pt>
    <dgm:pt modelId="{DD06B5FF-7FEC-4E08-A081-03CFB2FDBE04}" type="pres">
      <dgm:prSet presAssocID="{1C3F1627-9571-4A1A-A266-4867E3D4029A}" presName="linNode" presStyleCnt="0"/>
      <dgm:spPr/>
    </dgm:pt>
    <dgm:pt modelId="{00182633-2A80-448E-B986-92184C1CD348}" type="pres">
      <dgm:prSet presAssocID="{1C3F1627-9571-4A1A-A266-4867E3D4029A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37A70A04-D8DF-4D5A-A668-902B7A9E2EC8}" srcId="{7BED5310-77F1-438D-A95E-0DDDF7918102}" destId="{8766D217-FB1C-487F-ADD7-37621E21F638}" srcOrd="1" destOrd="0" parTransId="{3B0CBCA0-F644-424A-9A14-7B33DEDD1B36}" sibTransId="{DB9EF560-61ED-47AB-B3EE-A65DC28337FB}"/>
    <dgm:cxn modelId="{1EB27A0D-7147-4FC6-93C3-BC927F3504D0}" srcId="{7BED5310-77F1-438D-A95E-0DDDF7918102}" destId="{B98027A9-9BA1-43C9-9662-8F5803C68098}" srcOrd="0" destOrd="0" parTransId="{7A6E2526-0BF2-405B-84A8-6D07D54196C4}" sibTransId="{156B9F6D-1B6D-4954-9621-39B66A9368AA}"/>
    <dgm:cxn modelId="{2EC1F714-B531-4822-88C3-1FEAB0779C9A}" type="presOf" srcId="{11A75581-17F4-4EAC-AFBB-CC50D55CC229}" destId="{73F9B14E-C9BC-48A1-B913-B05036F52226}" srcOrd="0" destOrd="1" presId="urn:microsoft.com/office/officeart/2005/8/layout/vList5"/>
    <dgm:cxn modelId="{2899CB1F-D14A-41DD-BDA2-41E11977B0A0}" type="presOf" srcId="{B98027A9-9BA1-43C9-9662-8F5803C68098}" destId="{AB7CC4AF-34BE-4A82-87FF-03F38B139C47}" srcOrd="0" destOrd="0" presId="urn:microsoft.com/office/officeart/2005/8/layout/vList5"/>
    <dgm:cxn modelId="{95652B43-443B-4D94-8CC8-DB9E57BF3E23}" type="presOf" srcId="{7BED5310-77F1-438D-A95E-0DDDF7918102}" destId="{A248B823-9C3F-4D65-A190-A1DDDF8EE56F}" srcOrd="0" destOrd="0" presId="urn:microsoft.com/office/officeart/2005/8/layout/vList5"/>
    <dgm:cxn modelId="{C244DB43-3CAC-4BE3-A546-389512C8A4CD}" type="presOf" srcId="{8A896149-2268-4783-B206-118212D43468}" destId="{8C3FA687-8048-4C79-B7F4-0FC0D82981B1}" srcOrd="0" destOrd="0" presId="urn:microsoft.com/office/officeart/2005/8/layout/vList5"/>
    <dgm:cxn modelId="{B5B78850-2895-49FF-A3BC-36E452036C83}" type="presOf" srcId="{E8CA9398-3E89-42B0-8F49-AAF5D75DBCA8}" destId="{73F9B14E-C9BC-48A1-B913-B05036F52226}" srcOrd="0" destOrd="0" presId="urn:microsoft.com/office/officeart/2005/8/layout/vList5"/>
    <dgm:cxn modelId="{8B688171-DFB1-432C-9C7F-1C74923EE40E}" type="presOf" srcId="{1C3F1627-9571-4A1A-A266-4867E3D4029A}" destId="{00182633-2A80-448E-B986-92184C1CD348}" srcOrd="0" destOrd="0" presId="urn:microsoft.com/office/officeart/2005/8/layout/vList5"/>
    <dgm:cxn modelId="{42A87D82-C26D-4758-9E8B-E5CD874D7596}" srcId="{7BED5310-77F1-438D-A95E-0DDDF7918102}" destId="{1C3F1627-9571-4A1A-A266-4867E3D4029A}" srcOrd="2" destOrd="0" parTransId="{BEE44EAD-7F41-4D8D-9B25-E0DD267D7AB7}" sibTransId="{97D78CF6-7EBC-4EEF-BA21-A5201DA5DEB6}"/>
    <dgm:cxn modelId="{A6978A89-40D1-4848-93CA-79E1B4D02BAC}" srcId="{B98027A9-9BA1-43C9-9662-8F5803C68098}" destId="{11A75581-17F4-4EAC-AFBB-CC50D55CC229}" srcOrd="1" destOrd="0" parTransId="{52A563AB-92E7-45FB-9A54-5D8281B523B8}" sibTransId="{58BE98DE-5AEA-46C8-A701-CA1D47FB33E4}"/>
    <dgm:cxn modelId="{1C538F99-2C15-42FF-8DFE-3FB2E42AC37F}" type="presOf" srcId="{8766D217-FB1C-487F-ADD7-37621E21F638}" destId="{0B3E7BE2-8332-491F-9F36-85318C80FCB7}" srcOrd="0" destOrd="0" presId="urn:microsoft.com/office/officeart/2005/8/layout/vList5"/>
    <dgm:cxn modelId="{2B6E5BC3-5F71-4D83-BE1B-285E126490AD}" srcId="{B98027A9-9BA1-43C9-9662-8F5803C68098}" destId="{E8CA9398-3E89-42B0-8F49-AAF5D75DBCA8}" srcOrd="0" destOrd="0" parTransId="{ADFF62B2-E2E5-40E0-A142-921021459E9E}" sibTransId="{5380B635-0B7A-4C82-8468-D5070BC31D2E}"/>
    <dgm:cxn modelId="{D21893DE-73F0-46BB-8163-E90438E76832}" srcId="{8766D217-FB1C-487F-ADD7-37621E21F638}" destId="{8A896149-2268-4783-B206-118212D43468}" srcOrd="0" destOrd="0" parTransId="{3F247ABA-C935-4F7E-96E9-3B2FE4FE5E95}" sibTransId="{74FA5B7B-4584-4BDD-8078-29724C08DD49}"/>
    <dgm:cxn modelId="{47FAF0E7-BDAE-4F15-AC5D-A9407FB72DB8}" type="presParOf" srcId="{A248B823-9C3F-4D65-A190-A1DDDF8EE56F}" destId="{C9DCBD56-90C5-4519-8420-2839D26D95DB}" srcOrd="0" destOrd="0" presId="urn:microsoft.com/office/officeart/2005/8/layout/vList5"/>
    <dgm:cxn modelId="{81832F69-9F55-49EA-8C27-B2D3D0449911}" type="presParOf" srcId="{C9DCBD56-90C5-4519-8420-2839D26D95DB}" destId="{AB7CC4AF-34BE-4A82-87FF-03F38B139C47}" srcOrd="0" destOrd="0" presId="urn:microsoft.com/office/officeart/2005/8/layout/vList5"/>
    <dgm:cxn modelId="{16183FA8-D34F-45DD-A78A-2746FE26BDEF}" type="presParOf" srcId="{C9DCBD56-90C5-4519-8420-2839D26D95DB}" destId="{73F9B14E-C9BC-48A1-B913-B05036F52226}" srcOrd="1" destOrd="0" presId="urn:microsoft.com/office/officeart/2005/8/layout/vList5"/>
    <dgm:cxn modelId="{75894AAE-9BAA-4E5E-97AB-01D0B862C0A1}" type="presParOf" srcId="{A248B823-9C3F-4D65-A190-A1DDDF8EE56F}" destId="{2BDCE63C-3164-4E84-A467-0E629D298BED}" srcOrd="1" destOrd="0" presId="urn:microsoft.com/office/officeart/2005/8/layout/vList5"/>
    <dgm:cxn modelId="{7BC92A63-5C11-4E55-B567-BE0CA91EDEC2}" type="presParOf" srcId="{A248B823-9C3F-4D65-A190-A1DDDF8EE56F}" destId="{AE15BC2E-45C0-42DB-B6BC-78D5BA9DAC51}" srcOrd="2" destOrd="0" presId="urn:microsoft.com/office/officeart/2005/8/layout/vList5"/>
    <dgm:cxn modelId="{70653386-2EE3-4426-A137-6600C0B621BE}" type="presParOf" srcId="{AE15BC2E-45C0-42DB-B6BC-78D5BA9DAC51}" destId="{0B3E7BE2-8332-491F-9F36-85318C80FCB7}" srcOrd="0" destOrd="0" presId="urn:microsoft.com/office/officeart/2005/8/layout/vList5"/>
    <dgm:cxn modelId="{DE3ABAF9-EEC7-4DB4-9B73-800483F4ED4D}" type="presParOf" srcId="{AE15BC2E-45C0-42DB-B6BC-78D5BA9DAC51}" destId="{8C3FA687-8048-4C79-B7F4-0FC0D82981B1}" srcOrd="1" destOrd="0" presId="urn:microsoft.com/office/officeart/2005/8/layout/vList5"/>
    <dgm:cxn modelId="{D77E4111-6189-419A-BD71-19171486F1F8}" type="presParOf" srcId="{A248B823-9C3F-4D65-A190-A1DDDF8EE56F}" destId="{7BA74204-EE8F-4267-89C4-4D5A1852423B}" srcOrd="3" destOrd="0" presId="urn:microsoft.com/office/officeart/2005/8/layout/vList5"/>
    <dgm:cxn modelId="{1E30DDE4-70DB-4409-937F-6BF140431A4E}" type="presParOf" srcId="{A248B823-9C3F-4D65-A190-A1DDDF8EE56F}" destId="{DD06B5FF-7FEC-4E08-A081-03CFB2FDBE04}" srcOrd="4" destOrd="0" presId="urn:microsoft.com/office/officeart/2005/8/layout/vList5"/>
    <dgm:cxn modelId="{E33E2A70-B250-4663-942D-DD748BFADA61}" type="presParOf" srcId="{DD06B5FF-7FEC-4E08-A081-03CFB2FDBE04}" destId="{00182633-2A80-448E-B986-92184C1CD348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F9B14E-C9BC-48A1-B913-B05036F52226}">
      <dsp:nvSpPr>
        <dsp:cNvPr id="0" name=""/>
        <dsp:cNvSpPr/>
      </dsp:nvSpPr>
      <dsp:spPr>
        <a:xfrm rot="5400000">
          <a:off x="6517279" y="-2486082"/>
          <a:ext cx="1339103" cy="6651116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500" b="1" kern="1200" dirty="0">
              <a:latin typeface="Bodoni MT" panose="02070603080606020203" pitchFamily="18" charset="0"/>
            </a:rPr>
            <a:t>Pacientes: 3.466</a:t>
          </a:r>
          <a:endParaRPr lang="pt-BR" sz="3500" b="1" kern="1200" dirty="0">
            <a:highlight>
              <a:srgbClr val="FFFF00"/>
            </a:highlight>
            <a:latin typeface="Bodoni MT" panose="02070603080606020203" pitchFamily="18" charset="0"/>
          </a:endParaRPr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500" b="1" kern="1200" dirty="0">
              <a:latin typeface="Bodoni MT" panose="02070603080606020203" pitchFamily="18" charset="0"/>
            </a:rPr>
            <a:t>Acompanhantes: 124</a:t>
          </a:r>
        </a:p>
      </dsp:txBody>
      <dsp:txXfrm rot="-5400000">
        <a:off x="3861273" y="235294"/>
        <a:ext cx="6585746" cy="1208363"/>
      </dsp:txXfrm>
    </dsp:sp>
    <dsp:sp modelId="{AB7CC4AF-34BE-4A82-87FF-03F38B139C47}">
      <dsp:nvSpPr>
        <dsp:cNvPr id="0" name=""/>
        <dsp:cNvSpPr/>
      </dsp:nvSpPr>
      <dsp:spPr>
        <a:xfrm>
          <a:off x="0" y="2536"/>
          <a:ext cx="3861272" cy="16738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>
              <a:latin typeface="Bodoni MT" panose="02070603080606020203" pitchFamily="18" charset="0"/>
            </a:rPr>
            <a:t>Pacientes/ Acompanhantes transportados</a:t>
          </a:r>
        </a:p>
      </dsp:txBody>
      <dsp:txXfrm>
        <a:off x="81712" y="84248"/>
        <a:ext cx="3697848" cy="1510455"/>
      </dsp:txXfrm>
    </dsp:sp>
    <dsp:sp modelId="{8C3FA687-8048-4C79-B7F4-0FC0D82981B1}">
      <dsp:nvSpPr>
        <dsp:cNvPr id="0" name=""/>
        <dsp:cNvSpPr/>
      </dsp:nvSpPr>
      <dsp:spPr>
        <a:xfrm rot="5400000">
          <a:off x="6481056" y="-767942"/>
          <a:ext cx="1339103" cy="6729984"/>
        </a:xfrm>
        <a:prstGeom prst="round2Same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500" b="1" kern="1200" dirty="0"/>
            <a:t> 889</a:t>
          </a:r>
        </a:p>
      </dsp:txBody>
      <dsp:txXfrm rot="-5400000">
        <a:off x="3785616" y="1992868"/>
        <a:ext cx="6664614" cy="1208363"/>
      </dsp:txXfrm>
    </dsp:sp>
    <dsp:sp modelId="{0B3E7BE2-8332-491F-9F36-85318C80FCB7}">
      <dsp:nvSpPr>
        <dsp:cNvPr id="0" name=""/>
        <dsp:cNvSpPr/>
      </dsp:nvSpPr>
      <dsp:spPr>
        <a:xfrm>
          <a:off x="0" y="1760110"/>
          <a:ext cx="3785616" cy="1673879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i="0" kern="1200" dirty="0">
              <a:latin typeface="Bodoni MT" panose="02070603080606020203" pitchFamily="18" charset="0"/>
            </a:rPr>
            <a:t>Viagens realizadas</a:t>
          </a:r>
        </a:p>
      </dsp:txBody>
      <dsp:txXfrm>
        <a:off x="81712" y="1841822"/>
        <a:ext cx="3622192" cy="1510455"/>
      </dsp:txXfrm>
    </dsp:sp>
    <dsp:sp modelId="{00182633-2A80-448E-B986-92184C1CD348}">
      <dsp:nvSpPr>
        <dsp:cNvPr id="0" name=""/>
        <dsp:cNvSpPr/>
      </dsp:nvSpPr>
      <dsp:spPr>
        <a:xfrm>
          <a:off x="0" y="3517683"/>
          <a:ext cx="3785616" cy="1673879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kern="1200" dirty="0">
              <a:latin typeface="Bodoni MT" panose="02070603080606020203" pitchFamily="18" charset="0"/>
            </a:rPr>
            <a:t>Km rodados</a:t>
          </a:r>
        </a:p>
      </dsp:txBody>
      <dsp:txXfrm>
        <a:off x="81712" y="3599395"/>
        <a:ext cx="3622192" cy="15104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8017D3-9924-424B-BCEB-77E242600D87}" type="datetimeFigureOut">
              <a:rPr lang="pt-BR" smtClean="0"/>
              <a:t>24/05/2024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1EA040-6F2B-4DB7-8625-22EFC5C76C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5404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77F353-3739-4750-A5DE-72A4979446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1D3441-34C2-4862-AC78-AE027C866D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F776B8E-E55A-49D3-9EE4-9C6845A8B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A8CD-4D12-429C-A9A9-B404F97FC5C3}" type="datetimeFigureOut">
              <a:rPr lang="pt-BR" smtClean="0"/>
              <a:t>24/05/2024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332D353-E562-4A9D-A15C-DEBE94B06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649D7ED-9DC3-4D4C-9FCF-4BBFD16B8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6C2B-99AD-4B53-A22C-5DE532AEEF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8764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42F372-BA09-48A9-B182-D9963F212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69918ED-53C5-446C-A0EF-DD458A747D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2E6A2B9-E0DF-47E0-BABE-285A7D974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A8CD-4D12-429C-A9A9-B404F97FC5C3}" type="datetimeFigureOut">
              <a:rPr lang="pt-BR" smtClean="0"/>
              <a:t>24/05/2024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977F58C-C6D8-4B73-8318-21D43F48B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48227BE-DCFA-4A86-AB2C-46D63C0F6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6C2B-99AD-4B53-A22C-5DE532AEEF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0072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48C096E-E08B-4451-A99A-17DEB6D721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13D3D1B-E2F9-4632-9309-E95D84B14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3F7FEBC-16BC-4DA7-BD5E-57D897D9F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A8CD-4D12-429C-A9A9-B404F97FC5C3}" type="datetimeFigureOut">
              <a:rPr lang="pt-BR" smtClean="0"/>
              <a:t>24/05/2024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FC765D5-5889-4150-8903-C4B538072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2DAF48C-A552-4235-9891-7E2031E3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6C2B-99AD-4B53-A22C-5DE532AEEF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626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94361C-51E3-4FD8-BA44-981067CBD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4381899-1C7F-4BC6-B2F9-A6FC07A10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EDE040C-C0E8-4F44-A705-98F2A6111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A8CD-4D12-429C-A9A9-B404F97FC5C3}" type="datetimeFigureOut">
              <a:rPr lang="pt-BR" smtClean="0"/>
              <a:t>24/05/2024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6FA89C2-6741-4412-AA3D-3408F6476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8BFF92C-6158-4DE1-BFE6-E111E5A47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6C2B-99AD-4B53-A22C-5DE532AEEF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6886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FC498E-7DE9-4D58-9A94-658A50F1C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08FA6A2-6FBA-455E-B9B1-028851D72A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BA92662-9A11-4E78-8A9F-79E299CFC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A8CD-4D12-429C-A9A9-B404F97FC5C3}" type="datetimeFigureOut">
              <a:rPr lang="pt-BR" smtClean="0"/>
              <a:t>24/05/2024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5D3FE5C-AA63-4431-93E0-FF9D8BEF3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2C96BCB-7C3A-4BA2-BBD7-78B5BF2A6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6C2B-99AD-4B53-A22C-5DE532AEEF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6588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EFE8F0-6D99-4D00-970A-E5D3AB4C3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48ADB5-3BF6-4E29-B570-821A4E663D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AB7CB6C-3411-409A-953F-F0F184D7A3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83995DC-7242-4C0E-9157-AC3F82161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A8CD-4D12-429C-A9A9-B404F97FC5C3}" type="datetimeFigureOut">
              <a:rPr lang="pt-BR" smtClean="0"/>
              <a:t>24/05/2024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1A1A497-B80A-455C-B68C-A888FD6D8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3697967-481D-4A33-9CA6-900BCDE93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6C2B-99AD-4B53-A22C-5DE532AEEF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2786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5E4A4-3978-4E5A-95B0-1A20474F7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575CD5D-A13C-4B01-9AC0-AE87F4F06B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5360672-81E7-4AE9-9B14-0D22E0A4A1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62AC4C3-41B0-4530-B14E-A0F41D8729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36988F3-B2AB-422E-B888-158F9DAA4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EC17E06-7C9C-4BD1-B78B-4D07D637C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A8CD-4D12-429C-A9A9-B404F97FC5C3}" type="datetimeFigureOut">
              <a:rPr lang="pt-BR" smtClean="0"/>
              <a:t>24/05/2024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2FDCFE0-C66C-44B6-9529-0226ABBCB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216277B-3137-4F25-A851-E4CC1676D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6C2B-99AD-4B53-A22C-5DE532AEEF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2860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0D35C0-18AE-4567-B5CC-8AFF1A34D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B585DF8-F7DA-46CA-8B4F-408C8D94E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A8CD-4D12-429C-A9A9-B404F97FC5C3}" type="datetimeFigureOut">
              <a:rPr lang="pt-BR" smtClean="0"/>
              <a:t>24/05/2024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3A7B4CB-2334-4669-A0EA-4B6E6AD48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3764F95-EEBE-4651-AB5F-396CB9F81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6C2B-99AD-4B53-A22C-5DE532AEEF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916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2DD4107-988A-498B-8EAD-498C17E18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A8CD-4D12-429C-A9A9-B404F97FC5C3}" type="datetimeFigureOut">
              <a:rPr lang="pt-BR" smtClean="0"/>
              <a:t>24/05/2024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2BDEEDF-3F58-47CF-8C8E-32A02C0CF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C264126-2C3D-427A-A482-59C5CDA62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6C2B-99AD-4B53-A22C-5DE532AEEF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727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265674-2F4D-4543-B95A-42C0E00E4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ECF8D2-1BF9-4499-9684-F3476DED2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6407A64-C831-4AC7-AF51-D3CD7E637B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FA14977-5E93-45C9-A815-0C77DD41B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A8CD-4D12-429C-A9A9-B404F97FC5C3}" type="datetimeFigureOut">
              <a:rPr lang="pt-BR" smtClean="0"/>
              <a:t>24/05/2024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9AE0376-5A76-45C7-B1FC-FA857AB0D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9CF0B27-BD05-41A6-BD44-8216EC483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6C2B-99AD-4B53-A22C-5DE532AEEF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187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FF1AA9-CB05-4DA9-8086-3FCD09B5C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9A12F59-2E51-4614-BF50-208155ABCD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CE8E92D-E207-461D-B869-EDD34155BB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E6C4A80-A380-4DD1-AC82-115F03961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A8CD-4D12-429C-A9A9-B404F97FC5C3}" type="datetimeFigureOut">
              <a:rPr lang="pt-BR" smtClean="0"/>
              <a:t>24/05/2024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1FD3492-676E-4621-A73C-AFF49DDB9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EC737EC-5925-4DED-86E9-79DB076C8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6C2B-99AD-4B53-A22C-5DE532AEEF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8634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DA54F80-A99B-4FDA-AFBA-9B3796299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587F73F-5655-4CB2-8ADB-E7D25721F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1408707-1B76-46AE-939B-A35E5ADF09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6A8CD-4D12-429C-A9A9-B404F97FC5C3}" type="datetimeFigureOut">
              <a:rPr lang="pt-BR" smtClean="0"/>
              <a:t>24/05/2024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071C47F-8D45-439E-9C2B-C09345609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DB64E41-F29F-4D50-B264-0C1C2CD2C4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66C2B-99AD-4B53-A22C-5DE532AEEF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3496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Quais os maiores problemas que acontecem na saúde pública?">
            <a:extLst>
              <a:ext uri="{FF2B5EF4-FFF2-40B4-BE49-F238E27FC236}">
                <a16:creationId xmlns:a16="http://schemas.microsoft.com/office/drawing/2014/main" id="{81A7D3C1-A5B0-4CC3-AAFC-D57AF87630E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nda 5">
            <a:extLst>
              <a:ext uri="{FF2B5EF4-FFF2-40B4-BE49-F238E27FC236}">
                <a16:creationId xmlns:a16="http://schemas.microsoft.com/office/drawing/2014/main" id="{9425509D-32D8-40BA-B27B-2E2048EE54D3}"/>
              </a:ext>
            </a:extLst>
          </p:cNvPr>
          <p:cNvSpPr/>
          <p:nvPr/>
        </p:nvSpPr>
        <p:spPr>
          <a:xfrm>
            <a:off x="922867" y="5858933"/>
            <a:ext cx="6544733" cy="897467"/>
          </a:xfrm>
          <a:prstGeom prst="wave">
            <a:avLst/>
          </a:prstGeom>
          <a:scene3d>
            <a:camera prst="perspectiveRelaxedModerately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i="1" dirty="0">
                <a:solidFill>
                  <a:schemeClr val="tx1"/>
                </a:solidFill>
              </a:rPr>
              <a:t>Primeiro Quadrimestre de 2024</a:t>
            </a:r>
          </a:p>
        </p:txBody>
      </p:sp>
      <p:sp>
        <p:nvSpPr>
          <p:cNvPr id="7" name="Ondulado Duplo 6">
            <a:extLst>
              <a:ext uri="{FF2B5EF4-FFF2-40B4-BE49-F238E27FC236}">
                <a16:creationId xmlns:a16="http://schemas.microsoft.com/office/drawing/2014/main" id="{71BEAB06-8DDE-43F1-8A61-83BED9D787B6}"/>
              </a:ext>
            </a:extLst>
          </p:cNvPr>
          <p:cNvSpPr/>
          <p:nvPr/>
        </p:nvSpPr>
        <p:spPr>
          <a:xfrm>
            <a:off x="1134534" y="220133"/>
            <a:ext cx="9601200" cy="1456267"/>
          </a:xfrm>
          <a:prstGeom prst="doubleWave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600" b="1" i="1" dirty="0">
                <a:latin typeface="Bodoni MT" panose="02070603080606020203" pitchFamily="18" charset="0"/>
              </a:rPr>
              <a:t>Secretaria Municipal da Saúde de Mondai</a:t>
            </a:r>
          </a:p>
          <a:p>
            <a:pPr algn="ctr"/>
            <a:r>
              <a:rPr lang="pt-BR" sz="3600" b="1" i="1" dirty="0">
                <a:latin typeface="Bodoni MT" panose="02070603080606020203" pitchFamily="18" charset="0"/>
              </a:rPr>
              <a:t>Prestando Contas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82323241-B296-4475-90F2-C227C5EFD2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933" y="2625286"/>
            <a:ext cx="2269067" cy="1456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424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0FA6E1F-2994-4466-BD2B-CE213B8811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8709836"/>
              </p:ext>
            </p:extLst>
          </p:nvPr>
        </p:nvGraphicFramePr>
        <p:xfrm>
          <a:off x="421341" y="869250"/>
          <a:ext cx="11107271" cy="5621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CC764C63-CBD6-461D-AB32-F17B660479C2}"/>
              </a:ext>
            </a:extLst>
          </p:cNvPr>
          <p:cNvSpPr txBox="1"/>
          <p:nvPr/>
        </p:nvSpPr>
        <p:spPr>
          <a:xfrm>
            <a:off x="2097741" y="80682"/>
            <a:ext cx="761103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500" b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</a:rPr>
              <a:t>Destino com mais viagens</a:t>
            </a:r>
          </a:p>
        </p:txBody>
      </p:sp>
    </p:spTree>
    <p:extLst>
      <p:ext uri="{BB962C8B-B14F-4D97-AF65-F5344CB8AC3E}">
        <p14:creationId xmlns:p14="http://schemas.microsoft.com/office/powerpoint/2010/main" val="475341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A02ADB6C-56C2-4354-BFA5-5BCC49404B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412" y="188259"/>
            <a:ext cx="11107270" cy="6373906"/>
          </a:xfrm>
          <a:prstGeom prst="rect">
            <a:avLst/>
          </a:prstGeom>
        </p:spPr>
      </p:pic>
      <p:sp>
        <p:nvSpPr>
          <p:cNvPr id="3" name="Retângulo: Cantos Arredondados 2">
            <a:extLst>
              <a:ext uri="{FF2B5EF4-FFF2-40B4-BE49-F238E27FC236}">
                <a16:creationId xmlns:a16="http://schemas.microsoft.com/office/drawing/2014/main" id="{98CA75CE-EADD-4FC1-857C-12B7254DE87A}"/>
              </a:ext>
            </a:extLst>
          </p:cNvPr>
          <p:cNvSpPr/>
          <p:nvPr/>
        </p:nvSpPr>
        <p:spPr>
          <a:xfrm>
            <a:off x="5163671" y="4222376"/>
            <a:ext cx="5710517" cy="8875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/>
              <a:t>Dispensados comprimidos e frascos: 1.671.257 unidades.</a:t>
            </a:r>
          </a:p>
        </p:txBody>
      </p:sp>
    </p:spTree>
    <p:extLst>
      <p:ext uri="{BB962C8B-B14F-4D97-AF65-F5344CB8AC3E}">
        <p14:creationId xmlns:p14="http://schemas.microsoft.com/office/powerpoint/2010/main" val="3021242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08D564A7-36FA-4087-BABA-82CB53F09D10}"/>
              </a:ext>
            </a:extLst>
          </p:cNvPr>
          <p:cNvSpPr txBox="1"/>
          <p:nvPr/>
        </p:nvSpPr>
        <p:spPr>
          <a:xfrm>
            <a:off x="1177813" y="150852"/>
            <a:ext cx="1048377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i="1" dirty="0">
                <a:solidFill>
                  <a:schemeClr val="accent6">
                    <a:lumMod val="75000"/>
                  </a:schemeClr>
                </a:solidFill>
                <a:latin typeface="Bodoni MT" panose="02070603080606020203" pitchFamily="18" charset="0"/>
              </a:rPr>
              <a:t>Internações Hospitalares em 2024 até março</a:t>
            </a:r>
            <a:br>
              <a:rPr lang="pt-BR" sz="3000" b="1" dirty="0">
                <a:solidFill>
                  <a:schemeClr val="accent6">
                    <a:lumMod val="75000"/>
                  </a:schemeClr>
                </a:solidFill>
              </a:rPr>
            </a:br>
            <a:endParaRPr lang="pt-BR" sz="30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E72E99E1-9B04-4539-96A4-6F37158353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871028"/>
              </p:ext>
            </p:extLst>
          </p:nvPr>
        </p:nvGraphicFramePr>
        <p:xfrm>
          <a:off x="502274" y="1874195"/>
          <a:ext cx="5807088" cy="4246808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4380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69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2863">
                <a:tc>
                  <a:txBody>
                    <a:bodyPr/>
                    <a:lstStyle/>
                    <a:p>
                      <a:pPr algn="l" fontAlgn="b"/>
                      <a:r>
                        <a:rPr lang="pt-BR" sz="30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Grupo procedimento</a:t>
                      </a:r>
                      <a:endParaRPr lang="pt-BR" sz="30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30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AIH_aprovadas</a:t>
                      </a:r>
                      <a:endParaRPr lang="pt-BR" sz="30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4177">
                <a:tc>
                  <a:txBody>
                    <a:bodyPr/>
                    <a:lstStyle/>
                    <a:p>
                      <a:pPr algn="l" fontAlgn="b"/>
                      <a:endParaRPr lang="pt-BR" sz="3000" b="1" u="none" strike="noStrike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l" fontAlgn="b"/>
                      <a:r>
                        <a:rPr lang="pt-BR" sz="30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03 Procedimentos clínicos</a:t>
                      </a:r>
                    </a:p>
                    <a:p>
                      <a:pPr algn="l" fontAlgn="b"/>
                      <a:endParaRPr lang="pt-BR" sz="3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2863">
                <a:tc>
                  <a:txBody>
                    <a:bodyPr/>
                    <a:lstStyle/>
                    <a:p>
                      <a:pPr algn="l" fontAlgn="b"/>
                      <a:r>
                        <a:rPr lang="pt-BR" sz="30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04 Procedimentos cirúrgicos</a:t>
                      </a:r>
                      <a:endParaRPr lang="pt-BR" sz="3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6905">
                <a:tc>
                  <a:txBody>
                    <a:bodyPr/>
                    <a:lstStyle/>
                    <a:p>
                      <a:pPr algn="l" fontAlgn="b"/>
                      <a:r>
                        <a:rPr lang="pt-BR" sz="30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TOTAL</a:t>
                      </a:r>
                      <a:endParaRPr lang="pt-BR" sz="30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000" b="1" i="0" u="none" strike="noStrike" dirty="0">
                          <a:solidFill>
                            <a:srgbClr val="000099"/>
                          </a:solidFill>
                          <a:effectLst/>
                          <a:latin typeface="Calibri" panose="020F0502020204030204" pitchFamily="34" charset="0"/>
                        </a:rPr>
                        <a:t>255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5468484"/>
                  </a:ext>
                </a:extLst>
              </a:tr>
            </a:tbl>
          </a:graphicData>
        </a:graphic>
      </p:graphicFrame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942C1ECB-50E1-4D4E-93E1-B47664FA4B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447852"/>
              </p:ext>
            </p:extLst>
          </p:nvPr>
        </p:nvGraphicFramePr>
        <p:xfrm>
          <a:off x="6811636" y="2491408"/>
          <a:ext cx="5202172" cy="3812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4C676B8B-C3D5-4259-B887-8F4B8175CCAB}"/>
              </a:ext>
            </a:extLst>
          </p:cNvPr>
          <p:cNvSpPr txBox="1"/>
          <p:nvPr/>
        </p:nvSpPr>
        <p:spPr>
          <a:xfrm>
            <a:off x="7288696" y="1874195"/>
            <a:ext cx="4227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i="1" dirty="0">
                <a:solidFill>
                  <a:srgbClr val="FF0000"/>
                </a:solidFill>
                <a:latin typeface="Bodoni MT" panose="02070603080606020203" pitchFamily="18" charset="0"/>
              </a:rPr>
              <a:t>Caráter de Internação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28E9BF67-1FC4-44FB-A77C-8B86599F98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7658734"/>
              </p:ext>
            </p:extLst>
          </p:nvPr>
        </p:nvGraphicFramePr>
        <p:xfrm>
          <a:off x="7433733" y="2381249"/>
          <a:ext cx="4082405" cy="3739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24533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4360012C-974A-41DE-9386-454939014B50}"/>
              </a:ext>
            </a:extLst>
          </p:cNvPr>
          <p:cNvSpPr txBox="1"/>
          <p:nvPr/>
        </p:nvSpPr>
        <p:spPr>
          <a:xfrm>
            <a:off x="855133" y="115909"/>
            <a:ext cx="105156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i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</a:rPr>
              <a:t>Taxa de Incidência da Dengue em 2024</a:t>
            </a:r>
            <a:endParaRPr lang="pt-BR" sz="4000" i="1" dirty="0">
              <a:solidFill>
                <a:schemeClr val="accent6">
                  <a:lumMod val="50000"/>
                </a:schemeClr>
              </a:solidFill>
              <a:latin typeface="Bodoni MT" panose="02070603080606020203" pitchFamily="18" charset="0"/>
            </a:endParaRPr>
          </a:p>
          <a:p>
            <a:endParaRPr lang="pt-BR" dirty="0"/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80CFC5D2-5C1F-4423-8A4C-F74650AD26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9893351"/>
              </p:ext>
            </p:extLst>
          </p:nvPr>
        </p:nvGraphicFramePr>
        <p:xfrm>
          <a:off x="1286933" y="1100793"/>
          <a:ext cx="9931400" cy="4681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B6EFC401-DE36-489B-A911-A8265856AE14}"/>
              </a:ext>
            </a:extLst>
          </p:cNvPr>
          <p:cNvSpPr txBox="1"/>
          <p:nvPr/>
        </p:nvSpPr>
        <p:spPr>
          <a:xfrm>
            <a:off x="3395133" y="6121400"/>
            <a:ext cx="614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Dados acessado em 07 de maio de 2024.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79268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EB3E8D13-EAD4-41C2-901D-D3A2C8D43778}"/>
              </a:ext>
            </a:extLst>
          </p:cNvPr>
          <p:cNvSpPr txBox="1"/>
          <p:nvPr/>
        </p:nvSpPr>
        <p:spPr>
          <a:xfrm>
            <a:off x="424070" y="185530"/>
            <a:ext cx="3645906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i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</a:rPr>
              <a:t>  </a:t>
            </a:r>
            <a:r>
              <a:rPr lang="pt-BR" sz="4500" b="1" i="1" dirty="0">
                <a:solidFill>
                  <a:srgbClr val="002060"/>
                </a:solidFill>
                <a:latin typeface="Bodoni MT" panose="02070603080606020203" pitchFamily="18" charset="0"/>
              </a:rPr>
              <a:t>Nascimentos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08F59024-F8BC-4638-9177-B59FE7F52F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7600545"/>
              </p:ext>
            </p:extLst>
          </p:nvPr>
        </p:nvGraphicFramePr>
        <p:xfrm>
          <a:off x="424070" y="2936502"/>
          <a:ext cx="3220278" cy="3159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Tabela 14">
            <a:extLst>
              <a:ext uri="{FF2B5EF4-FFF2-40B4-BE49-F238E27FC236}">
                <a16:creationId xmlns:a16="http://schemas.microsoft.com/office/drawing/2014/main" id="{66E91244-C162-4D34-B1BF-D7EAAD0147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731688"/>
              </p:ext>
            </p:extLst>
          </p:nvPr>
        </p:nvGraphicFramePr>
        <p:xfrm>
          <a:off x="1183341" y="2547759"/>
          <a:ext cx="4912659" cy="3460374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802692">
                  <a:extLst>
                    <a:ext uri="{9D8B030D-6E8A-4147-A177-3AD203B41FA5}">
                      <a16:colId xmlns:a16="http://schemas.microsoft.com/office/drawing/2014/main" val="801875082"/>
                    </a:ext>
                  </a:extLst>
                </a:gridCol>
                <a:gridCol w="1471105">
                  <a:extLst>
                    <a:ext uri="{9D8B030D-6E8A-4147-A177-3AD203B41FA5}">
                      <a16:colId xmlns:a16="http://schemas.microsoft.com/office/drawing/2014/main" val="943994700"/>
                    </a:ext>
                  </a:extLst>
                </a:gridCol>
                <a:gridCol w="1638862">
                  <a:extLst>
                    <a:ext uri="{9D8B030D-6E8A-4147-A177-3AD203B41FA5}">
                      <a16:colId xmlns:a16="http://schemas.microsoft.com/office/drawing/2014/main" val="3871161276"/>
                    </a:ext>
                  </a:extLst>
                </a:gridCol>
              </a:tblGrid>
              <a:tr h="576729">
                <a:tc>
                  <a:txBody>
                    <a:bodyPr/>
                    <a:lstStyle/>
                    <a:p>
                      <a:r>
                        <a:rPr lang="pt-BR" sz="2000" dirty="0"/>
                        <a:t>2023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Vaginal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Cesária</a:t>
                      </a:r>
                    </a:p>
                  </a:txBody>
                  <a:tcPr marL="100584" marR="100584"/>
                </a:tc>
                <a:extLst>
                  <a:ext uri="{0D108BD9-81ED-4DB2-BD59-A6C34878D82A}">
                    <a16:rowId xmlns:a16="http://schemas.microsoft.com/office/drawing/2014/main" val="3975960098"/>
                  </a:ext>
                </a:extLst>
              </a:tr>
              <a:tr h="576729">
                <a:tc>
                  <a:txBody>
                    <a:bodyPr/>
                    <a:lstStyle/>
                    <a:p>
                      <a:r>
                        <a:rPr lang="pt-BR" sz="2000" dirty="0"/>
                        <a:t>Janeiro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7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8</a:t>
                      </a:r>
                    </a:p>
                  </a:txBody>
                  <a:tcPr marL="100584" marR="100584"/>
                </a:tc>
                <a:extLst>
                  <a:ext uri="{0D108BD9-81ED-4DB2-BD59-A6C34878D82A}">
                    <a16:rowId xmlns:a16="http://schemas.microsoft.com/office/drawing/2014/main" val="3856405444"/>
                  </a:ext>
                </a:extLst>
              </a:tr>
              <a:tr h="576729">
                <a:tc>
                  <a:txBody>
                    <a:bodyPr/>
                    <a:lstStyle/>
                    <a:p>
                      <a:r>
                        <a:rPr lang="pt-BR" sz="2000" dirty="0"/>
                        <a:t>Fevereiro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5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7</a:t>
                      </a:r>
                    </a:p>
                  </a:txBody>
                  <a:tcPr marL="100584" marR="100584"/>
                </a:tc>
                <a:extLst>
                  <a:ext uri="{0D108BD9-81ED-4DB2-BD59-A6C34878D82A}">
                    <a16:rowId xmlns:a16="http://schemas.microsoft.com/office/drawing/2014/main" val="4149510836"/>
                  </a:ext>
                </a:extLst>
              </a:tr>
              <a:tr h="576729">
                <a:tc>
                  <a:txBody>
                    <a:bodyPr/>
                    <a:lstStyle/>
                    <a:p>
                      <a:r>
                        <a:rPr lang="pt-BR" sz="2000" dirty="0"/>
                        <a:t>Março 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5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14</a:t>
                      </a:r>
                    </a:p>
                  </a:txBody>
                  <a:tcPr marL="100584" marR="100584"/>
                </a:tc>
                <a:extLst>
                  <a:ext uri="{0D108BD9-81ED-4DB2-BD59-A6C34878D82A}">
                    <a16:rowId xmlns:a16="http://schemas.microsoft.com/office/drawing/2014/main" val="2203427036"/>
                  </a:ext>
                </a:extLst>
              </a:tr>
              <a:tr h="576729">
                <a:tc>
                  <a:txBody>
                    <a:bodyPr/>
                    <a:lstStyle/>
                    <a:p>
                      <a:r>
                        <a:rPr lang="pt-BR" sz="2000" dirty="0"/>
                        <a:t>Abril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2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4</a:t>
                      </a:r>
                    </a:p>
                  </a:txBody>
                  <a:tcPr marL="100584" marR="100584"/>
                </a:tc>
                <a:extLst>
                  <a:ext uri="{0D108BD9-81ED-4DB2-BD59-A6C34878D82A}">
                    <a16:rowId xmlns:a16="http://schemas.microsoft.com/office/drawing/2014/main" val="3230931631"/>
                  </a:ext>
                </a:extLst>
              </a:tr>
              <a:tr h="576729">
                <a:tc>
                  <a:txBody>
                    <a:bodyPr/>
                    <a:lstStyle/>
                    <a:p>
                      <a:r>
                        <a:rPr lang="pt-BR" sz="2000" b="1" dirty="0"/>
                        <a:t>Total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pt-BR" sz="2000" b="1" dirty="0"/>
                        <a:t>19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pt-BR" sz="2000" b="1" dirty="0"/>
                        <a:t>33</a:t>
                      </a:r>
                    </a:p>
                  </a:txBody>
                  <a:tcPr marL="100584" marR="100584"/>
                </a:tc>
                <a:extLst>
                  <a:ext uri="{0D108BD9-81ED-4DB2-BD59-A6C34878D82A}">
                    <a16:rowId xmlns:a16="http://schemas.microsoft.com/office/drawing/2014/main" val="39450564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22B8A967-D126-410D-B7CF-5F64178B66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087427"/>
              </p:ext>
            </p:extLst>
          </p:nvPr>
        </p:nvGraphicFramePr>
        <p:xfrm>
          <a:off x="6436659" y="2547759"/>
          <a:ext cx="4849904" cy="3460374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779664">
                  <a:extLst>
                    <a:ext uri="{9D8B030D-6E8A-4147-A177-3AD203B41FA5}">
                      <a16:colId xmlns:a16="http://schemas.microsoft.com/office/drawing/2014/main" val="4039522571"/>
                    </a:ext>
                  </a:extLst>
                </a:gridCol>
                <a:gridCol w="1452311">
                  <a:extLst>
                    <a:ext uri="{9D8B030D-6E8A-4147-A177-3AD203B41FA5}">
                      <a16:colId xmlns:a16="http://schemas.microsoft.com/office/drawing/2014/main" val="152434568"/>
                    </a:ext>
                  </a:extLst>
                </a:gridCol>
                <a:gridCol w="1617929">
                  <a:extLst>
                    <a:ext uri="{9D8B030D-6E8A-4147-A177-3AD203B41FA5}">
                      <a16:colId xmlns:a16="http://schemas.microsoft.com/office/drawing/2014/main" val="1627565316"/>
                    </a:ext>
                  </a:extLst>
                </a:gridCol>
              </a:tblGrid>
              <a:tr h="576729">
                <a:tc>
                  <a:txBody>
                    <a:bodyPr/>
                    <a:lstStyle/>
                    <a:p>
                      <a:r>
                        <a:rPr lang="pt-BR" sz="20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Vaginal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Cesária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459688"/>
                  </a:ext>
                </a:extLst>
              </a:tr>
              <a:tr h="576729">
                <a:tc>
                  <a:txBody>
                    <a:bodyPr/>
                    <a:lstStyle/>
                    <a:p>
                      <a:r>
                        <a:rPr lang="pt-BR" sz="200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7467337"/>
                  </a:ext>
                </a:extLst>
              </a:tr>
              <a:tr h="576729">
                <a:tc>
                  <a:txBody>
                    <a:bodyPr/>
                    <a:lstStyle/>
                    <a:p>
                      <a:r>
                        <a:rPr lang="pt-BR" sz="2000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064904"/>
                  </a:ext>
                </a:extLst>
              </a:tr>
              <a:tr h="576729">
                <a:tc>
                  <a:txBody>
                    <a:bodyPr/>
                    <a:lstStyle/>
                    <a:p>
                      <a:r>
                        <a:rPr lang="pt-BR" sz="2000" dirty="0"/>
                        <a:t>Março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2933283"/>
                  </a:ext>
                </a:extLst>
              </a:tr>
              <a:tr h="576729">
                <a:tc>
                  <a:txBody>
                    <a:bodyPr/>
                    <a:lstStyle/>
                    <a:p>
                      <a:r>
                        <a:rPr lang="pt-BR" sz="2000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3212056"/>
                  </a:ext>
                </a:extLst>
              </a:tr>
              <a:tr h="576729">
                <a:tc>
                  <a:txBody>
                    <a:bodyPr/>
                    <a:lstStyle/>
                    <a:p>
                      <a:r>
                        <a:rPr lang="pt-BR" sz="20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b="1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b="1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820161"/>
                  </a:ext>
                </a:extLst>
              </a:tr>
            </a:tbl>
          </a:graphicData>
        </a:graphic>
      </p:graphicFrame>
      <p:sp>
        <p:nvSpPr>
          <p:cNvPr id="22" name="CaixaDeTexto 21">
            <a:extLst>
              <a:ext uri="{FF2B5EF4-FFF2-40B4-BE49-F238E27FC236}">
                <a16:creationId xmlns:a16="http://schemas.microsoft.com/office/drawing/2014/main" id="{00F37073-D1BF-4D78-A02A-38ACB80CB130}"/>
              </a:ext>
            </a:extLst>
          </p:cNvPr>
          <p:cNvSpPr txBox="1"/>
          <p:nvPr/>
        </p:nvSpPr>
        <p:spPr>
          <a:xfrm>
            <a:off x="1604682" y="6248400"/>
            <a:ext cx="6606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               Acesso aos dados em 12/09. Dados podem sofrer alterações</a:t>
            </a:r>
          </a:p>
        </p:txBody>
      </p:sp>
      <p:sp>
        <p:nvSpPr>
          <p:cNvPr id="24" name="Espaço Reservado para Conteúdo 2">
            <a:extLst>
              <a:ext uri="{FF2B5EF4-FFF2-40B4-BE49-F238E27FC236}">
                <a16:creationId xmlns:a16="http://schemas.microsoft.com/office/drawing/2014/main" id="{8F939E01-FB5A-44B7-89EE-29EF5AF35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3741" y="502920"/>
            <a:ext cx="7165130" cy="1463040"/>
          </a:xfrm>
        </p:spPr>
        <p:txBody>
          <a:bodyPr anchor="ctr"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200" b="1" dirty="0">
                <a:latin typeface="Bahnschrift" panose="020B0502040204020203" pitchFamily="34" charset="0"/>
              </a:rPr>
              <a:t>Ocorreu uma diminuição no número de nascimentos ao realizarmos uma comparação com primeiro quadrimestre de 2023.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200" b="1" dirty="0">
                <a:latin typeface="Bahnschrift" panose="020B0502040204020203" pitchFamily="34" charset="0"/>
              </a:rPr>
              <a:t>Prevaleceram as cesárias, mas apenas por um nascimento.</a:t>
            </a:r>
          </a:p>
        </p:txBody>
      </p:sp>
    </p:spTree>
    <p:extLst>
      <p:ext uri="{BB962C8B-B14F-4D97-AF65-F5344CB8AC3E}">
        <p14:creationId xmlns:p14="http://schemas.microsoft.com/office/powerpoint/2010/main" val="3432178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4360012C-974A-41DE-9386-454939014B50}"/>
              </a:ext>
            </a:extLst>
          </p:cNvPr>
          <p:cNvSpPr txBox="1"/>
          <p:nvPr/>
        </p:nvSpPr>
        <p:spPr>
          <a:xfrm>
            <a:off x="905933" y="115909"/>
            <a:ext cx="923713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i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</a:rPr>
              <a:t>Cobertura Vacinal dos últimos anos</a:t>
            </a:r>
            <a:endParaRPr lang="pt-BR" sz="4000" i="1" dirty="0">
              <a:solidFill>
                <a:schemeClr val="accent6">
                  <a:lumMod val="50000"/>
                </a:schemeClr>
              </a:solidFill>
              <a:latin typeface="Bodoni MT" panose="02070603080606020203" pitchFamily="18" charset="0"/>
            </a:endParaRPr>
          </a:p>
          <a:p>
            <a:pPr algn="ctr"/>
            <a:endParaRPr lang="pt-BR" dirty="0"/>
          </a:p>
        </p:txBody>
      </p:sp>
      <p:pic>
        <p:nvPicPr>
          <p:cNvPr id="7" name="Espaço Reservado para Conteúdo 6">
            <a:extLst>
              <a:ext uri="{FF2B5EF4-FFF2-40B4-BE49-F238E27FC236}">
                <a16:creationId xmlns:a16="http://schemas.microsoft.com/office/drawing/2014/main" id="{B24D691F-D5E3-42BD-9F20-FCE1787733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19667" y="1100794"/>
            <a:ext cx="10320866" cy="5367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9032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EB3E8D13-EAD4-41C2-901D-D3A2C8D43778}"/>
              </a:ext>
            </a:extLst>
          </p:cNvPr>
          <p:cNvSpPr txBox="1"/>
          <p:nvPr/>
        </p:nvSpPr>
        <p:spPr>
          <a:xfrm>
            <a:off x="424070" y="185530"/>
            <a:ext cx="2901836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i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</a:rPr>
              <a:t>  </a:t>
            </a:r>
          </a:p>
          <a:p>
            <a:pPr algn="ctr"/>
            <a:r>
              <a:rPr lang="pt-BR" sz="4500" b="1" i="1" dirty="0">
                <a:solidFill>
                  <a:srgbClr val="002060"/>
                </a:solidFill>
                <a:latin typeface="Bodoni MT" panose="02070603080606020203" pitchFamily="18" charset="0"/>
              </a:rPr>
              <a:t>Óbitos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08F59024-F8BC-4638-9177-B59FE7F52F22}"/>
              </a:ext>
            </a:extLst>
          </p:cNvPr>
          <p:cNvGraphicFramePr>
            <a:graphicFrameLocks/>
          </p:cNvGraphicFramePr>
          <p:nvPr/>
        </p:nvGraphicFramePr>
        <p:xfrm>
          <a:off x="424070" y="2936502"/>
          <a:ext cx="3220278" cy="3159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Tabela 14">
            <a:extLst>
              <a:ext uri="{FF2B5EF4-FFF2-40B4-BE49-F238E27FC236}">
                <a16:creationId xmlns:a16="http://schemas.microsoft.com/office/drawing/2014/main" id="{66E91244-C162-4D34-B1BF-D7EAAD0147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133733"/>
              </p:ext>
            </p:extLst>
          </p:nvPr>
        </p:nvGraphicFramePr>
        <p:xfrm>
          <a:off x="788894" y="2547759"/>
          <a:ext cx="4840940" cy="315949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776375">
                  <a:extLst>
                    <a:ext uri="{9D8B030D-6E8A-4147-A177-3AD203B41FA5}">
                      <a16:colId xmlns:a16="http://schemas.microsoft.com/office/drawing/2014/main" val="801875082"/>
                    </a:ext>
                  </a:extLst>
                </a:gridCol>
                <a:gridCol w="1449628">
                  <a:extLst>
                    <a:ext uri="{9D8B030D-6E8A-4147-A177-3AD203B41FA5}">
                      <a16:colId xmlns:a16="http://schemas.microsoft.com/office/drawing/2014/main" val="943994700"/>
                    </a:ext>
                  </a:extLst>
                </a:gridCol>
                <a:gridCol w="1614937">
                  <a:extLst>
                    <a:ext uri="{9D8B030D-6E8A-4147-A177-3AD203B41FA5}">
                      <a16:colId xmlns:a16="http://schemas.microsoft.com/office/drawing/2014/main" val="3871161276"/>
                    </a:ext>
                  </a:extLst>
                </a:gridCol>
              </a:tblGrid>
              <a:tr h="526583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Masculino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Feminino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5960098"/>
                  </a:ext>
                </a:extLst>
              </a:tr>
              <a:tr h="526583">
                <a:tc>
                  <a:txBody>
                    <a:bodyPr/>
                    <a:lstStyle/>
                    <a:p>
                      <a:pPr algn="ctr"/>
                      <a:r>
                        <a:rPr lang="pt-BR" sz="2000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6405444"/>
                  </a:ext>
                </a:extLst>
              </a:tr>
              <a:tr h="526583">
                <a:tc>
                  <a:txBody>
                    <a:bodyPr/>
                    <a:lstStyle/>
                    <a:p>
                      <a:pPr algn="ctr"/>
                      <a:r>
                        <a:rPr lang="pt-BR" sz="2000" b="0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510836"/>
                  </a:ext>
                </a:extLst>
              </a:tr>
              <a:tr h="526583">
                <a:tc>
                  <a:txBody>
                    <a:bodyPr/>
                    <a:lstStyle/>
                    <a:p>
                      <a:pPr algn="ctr"/>
                      <a:r>
                        <a:rPr lang="pt-BR" sz="2000" b="0" dirty="0"/>
                        <a:t>Março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3427036"/>
                  </a:ext>
                </a:extLst>
              </a:tr>
              <a:tr h="526583">
                <a:tc>
                  <a:txBody>
                    <a:bodyPr/>
                    <a:lstStyle/>
                    <a:p>
                      <a:pPr algn="ctr"/>
                      <a:r>
                        <a:rPr lang="pt-BR" sz="2000" b="0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931631"/>
                  </a:ext>
                </a:extLst>
              </a:tr>
              <a:tr h="526583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0564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22B8A967-D126-410D-B7CF-5F64178B66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325326"/>
              </p:ext>
            </p:extLst>
          </p:nvPr>
        </p:nvGraphicFramePr>
        <p:xfrm>
          <a:off x="6293225" y="2547759"/>
          <a:ext cx="4840940" cy="3135864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615082">
                  <a:extLst>
                    <a:ext uri="{9D8B030D-6E8A-4147-A177-3AD203B41FA5}">
                      <a16:colId xmlns:a16="http://schemas.microsoft.com/office/drawing/2014/main" val="4039522571"/>
                    </a:ext>
                  </a:extLst>
                </a:gridCol>
                <a:gridCol w="1658491">
                  <a:extLst>
                    <a:ext uri="{9D8B030D-6E8A-4147-A177-3AD203B41FA5}">
                      <a16:colId xmlns:a16="http://schemas.microsoft.com/office/drawing/2014/main" val="152434568"/>
                    </a:ext>
                  </a:extLst>
                </a:gridCol>
                <a:gridCol w="1567367">
                  <a:extLst>
                    <a:ext uri="{9D8B030D-6E8A-4147-A177-3AD203B41FA5}">
                      <a16:colId xmlns:a16="http://schemas.microsoft.com/office/drawing/2014/main" val="1627565316"/>
                    </a:ext>
                  </a:extLst>
                </a:gridCol>
              </a:tblGrid>
              <a:tr h="522644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Masculino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Feminino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459688"/>
                  </a:ext>
                </a:extLst>
              </a:tr>
              <a:tr h="522644">
                <a:tc>
                  <a:txBody>
                    <a:bodyPr/>
                    <a:lstStyle/>
                    <a:p>
                      <a:pPr algn="ctr"/>
                      <a:r>
                        <a:rPr lang="pt-BR" sz="2000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7467337"/>
                  </a:ext>
                </a:extLst>
              </a:tr>
              <a:tr h="522644">
                <a:tc>
                  <a:txBody>
                    <a:bodyPr/>
                    <a:lstStyle/>
                    <a:p>
                      <a:pPr algn="ctr"/>
                      <a:r>
                        <a:rPr lang="pt-BR" sz="2000" b="0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064904"/>
                  </a:ext>
                </a:extLst>
              </a:tr>
              <a:tr h="522644">
                <a:tc>
                  <a:txBody>
                    <a:bodyPr/>
                    <a:lstStyle/>
                    <a:p>
                      <a:pPr algn="ctr"/>
                      <a:r>
                        <a:rPr lang="pt-BR" sz="2000" b="0" dirty="0"/>
                        <a:t>Março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2933283"/>
                  </a:ext>
                </a:extLst>
              </a:tr>
              <a:tr h="522644">
                <a:tc>
                  <a:txBody>
                    <a:bodyPr/>
                    <a:lstStyle/>
                    <a:p>
                      <a:pPr algn="ctr"/>
                      <a:r>
                        <a:rPr lang="pt-BR" sz="2000" b="0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3212056"/>
                  </a:ext>
                </a:extLst>
              </a:tr>
              <a:tr h="522644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820161"/>
                  </a:ext>
                </a:extLst>
              </a:tr>
            </a:tbl>
          </a:graphicData>
        </a:graphic>
      </p:graphicFrame>
      <p:sp>
        <p:nvSpPr>
          <p:cNvPr id="22" name="CaixaDeTexto 21">
            <a:extLst>
              <a:ext uri="{FF2B5EF4-FFF2-40B4-BE49-F238E27FC236}">
                <a16:creationId xmlns:a16="http://schemas.microsoft.com/office/drawing/2014/main" id="{00F37073-D1BF-4D78-A02A-38ACB80CB130}"/>
              </a:ext>
            </a:extLst>
          </p:cNvPr>
          <p:cNvSpPr txBox="1"/>
          <p:nvPr/>
        </p:nvSpPr>
        <p:spPr>
          <a:xfrm>
            <a:off x="1604682" y="6248400"/>
            <a:ext cx="6606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Acesso aos dados em 12/05. Dados podem sofrer alterações</a:t>
            </a:r>
          </a:p>
        </p:txBody>
      </p:sp>
      <p:sp>
        <p:nvSpPr>
          <p:cNvPr id="24" name="Espaço Reservado para Conteúdo 2">
            <a:extLst>
              <a:ext uri="{FF2B5EF4-FFF2-40B4-BE49-F238E27FC236}">
                <a16:creationId xmlns:a16="http://schemas.microsoft.com/office/drawing/2014/main" id="{8F939E01-FB5A-44B7-89EE-29EF5AF35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502920"/>
            <a:ext cx="6894576" cy="1463040"/>
          </a:xfrm>
        </p:spPr>
        <p:txBody>
          <a:bodyPr anchor="ctr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200" b="1" dirty="0">
                <a:latin typeface="Bodoni MT" panose="02070603080606020203" pitchFamily="18" charset="0"/>
              </a:rPr>
              <a:t>Ocorreu um aumento no numero de óbitos ao realizarmos comparação com primeiro quadrimestre de 2023.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200" b="1" dirty="0">
                <a:latin typeface="Bodoni MT" panose="02070603080606020203" pitchFamily="18" charset="0"/>
              </a:rPr>
              <a:t>Prevaleceram os óbitos do sexo masculino nesse quadrimestre.</a:t>
            </a:r>
          </a:p>
        </p:txBody>
      </p:sp>
    </p:spTree>
    <p:extLst>
      <p:ext uri="{BB962C8B-B14F-4D97-AF65-F5344CB8AC3E}">
        <p14:creationId xmlns:p14="http://schemas.microsoft.com/office/powerpoint/2010/main" val="36394432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08F59024-F8BC-4638-9177-B59FE7F52F22}"/>
              </a:ext>
            </a:extLst>
          </p:cNvPr>
          <p:cNvGraphicFramePr>
            <a:graphicFrameLocks/>
          </p:cNvGraphicFramePr>
          <p:nvPr/>
        </p:nvGraphicFramePr>
        <p:xfrm>
          <a:off x="424070" y="2936502"/>
          <a:ext cx="3220278" cy="3159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B9B5A368-5E6C-4A8C-A003-3E0B44754C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0870512"/>
              </p:ext>
            </p:extLst>
          </p:nvPr>
        </p:nvGraphicFramePr>
        <p:xfrm>
          <a:off x="424070" y="761999"/>
          <a:ext cx="10969144" cy="5544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9D18F0D0-3588-433D-90DB-7D0C1E732100}"/>
              </a:ext>
            </a:extLst>
          </p:cNvPr>
          <p:cNvSpPr txBox="1"/>
          <p:nvPr/>
        </p:nvSpPr>
        <p:spPr>
          <a:xfrm>
            <a:off x="1807779" y="147144"/>
            <a:ext cx="779867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400" b="1" dirty="0">
                <a:solidFill>
                  <a:schemeClr val="accent6">
                    <a:lumMod val="50000"/>
                  </a:schemeClr>
                </a:solidFill>
              </a:rPr>
              <a:t>Óbitos por Cid/2024</a:t>
            </a:r>
          </a:p>
        </p:txBody>
      </p:sp>
    </p:spTree>
    <p:extLst>
      <p:ext uri="{BB962C8B-B14F-4D97-AF65-F5344CB8AC3E}">
        <p14:creationId xmlns:p14="http://schemas.microsoft.com/office/powerpoint/2010/main" val="491353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08F59024-F8BC-4638-9177-B59FE7F52F22}"/>
              </a:ext>
            </a:extLst>
          </p:cNvPr>
          <p:cNvGraphicFramePr>
            <a:graphicFrameLocks/>
          </p:cNvGraphicFramePr>
          <p:nvPr/>
        </p:nvGraphicFramePr>
        <p:xfrm>
          <a:off x="424070" y="2936502"/>
          <a:ext cx="3220278" cy="3159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9D18F0D0-3588-433D-90DB-7D0C1E732100}"/>
              </a:ext>
            </a:extLst>
          </p:cNvPr>
          <p:cNvSpPr txBox="1"/>
          <p:nvPr/>
        </p:nvSpPr>
        <p:spPr>
          <a:xfrm>
            <a:off x="1807779" y="147144"/>
            <a:ext cx="779867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3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3AEC0237-8C27-465F-822D-5BC0457735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0466" y="762000"/>
            <a:ext cx="10430933" cy="5333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3043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BB0A17C5-8FC6-432D-A8B9-3A77176B4338}"/>
              </a:ext>
            </a:extLst>
          </p:cNvPr>
          <p:cNvSpPr txBox="1"/>
          <p:nvPr/>
        </p:nvSpPr>
        <p:spPr>
          <a:xfrm>
            <a:off x="1931831" y="386366"/>
            <a:ext cx="90162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i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</a:rPr>
              <a:t>Repasses Fundo a </a:t>
            </a:r>
            <a:r>
              <a:rPr lang="pt-BR" sz="4000" b="1" i="1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</a:rPr>
              <a:t>Fundo 2024 </a:t>
            </a:r>
            <a:endParaRPr lang="pt-BR" sz="4000" b="1" i="1" dirty="0">
              <a:solidFill>
                <a:schemeClr val="accent6">
                  <a:lumMod val="50000"/>
                </a:schemeClr>
              </a:solidFill>
              <a:latin typeface="Bodoni MT" panose="02070603080606020203" pitchFamily="18" charset="0"/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1293B310-4045-4D8A-8E81-BF2AB5A0F2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874873"/>
              </p:ext>
            </p:extLst>
          </p:nvPr>
        </p:nvGraphicFramePr>
        <p:xfrm>
          <a:off x="296214" y="1431235"/>
          <a:ext cx="11334561" cy="152918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373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7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56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27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0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60242">
                  <a:extLst>
                    <a:ext uri="{9D8B030D-6E8A-4147-A177-3AD203B41FA5}">
                      <a16:colId xmlns:a16="http://schemas.microsoft.com/office/drawing/2014/main" val="3596756378"/>
                    </a:ext>
                  </a:extLst>
                </a:gridCol>
              </a:tblGrid>
              <a:tr h="967446"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Atenção Primária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Média e Alta Complexidade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Farmácia Básica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Vigilância em Saúde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Gestão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743">
                <a:tc>
                  <a:txBody>
                    <a:bodyPr/>
                    <a:lstStyle/>
                    <a:p>
                      <a:pPr algn="ctr"/>
                      <a:r>
                        <a:rPr lang="pt-BR" sz="2400" b="1" i="0" kern="1200" dirty="0">
                          <a:solidFill>
                            <a:schemeClr val="dk1"/>
                          </a:solidFill>
                          <a:effectLst/>
                          <a:latin typeface="Bodoni MT" panose="02070603080606020203" pitchFamily="18" charset="0"/>
                          <a:ea typeface="+mn-ea"/>
                          <a:cs typeface="+mn-cs"/>
                        </a:rPr>
                        <a:t> 796.816,71</a:t>
                      </a:r>
                      <a:endParaRPr lang="pt-BR" sz="2400" b="1" dirty="0">
                        <a:latin typeface="Bodoni MT" panose="020706030806060202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i="0" kern="1200" dirty="0">
                          <a:solidFill>
                            <a:schemeClr val="dk1"/>
                          </a:solidFill>
                          <a:effectLst/>
                          <a:latin typeface="Bodoni MT" panose="02070603080606020203" pitchFamily="18" charset="0"/>
                          <a:ea typeface="+mn-ea"/>
                          <a:cs typeface="+mn-cs"/>
                        </a:rPr>
                        <a:t>288.329,40</a:t>
                      </a:r>
                      <a:endParaRPr lang="pt-BR" sz="2400" b="1" dirty="0">
                        <a:latin typeface="Bodoni MT" panose="020706030806060202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i="0" kern="1200" dirty="0">
                          <a:solidFill>
                            <a:schemeClr val="dk1"/>
                          </a:solidFill>
                          <a:effectLst/>
                          <a:latin typeface="Bodoni MT" panose="02070603080606020203" pitchFamily="18" charset="0"/>
                          <a:ea typeface="+mn-ea"/>
                          <a:cs typeface="+mn-cs"/>
                        </a:rPr>
                        <a:t>39.531,60</a:t>
                      </a:r>
                      <a:endParaRPr lang="pt-BR" sz="2400" b="1" dirty="0">
                        <a:latin typeface="Bodoni MT" panose="020706030806060202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i="0" kern="1200" dirty="0">
                          <a:solidFill>
                            <a:schemeClr val="dk1"/>
                          </a:solidFill>
                          <a:effectLst/>
                          <a:latin typeface="Bodoni MT" panose="02070603080606020203" pitchFamily="18" charset="0"/>
                          <a:ea typeface="+mn-ea"/>
                          <a:cs typeface="+mn-cs"/>
                        </a:rPr>
                        <a:t>69.085,98</a:t>
                      </a:r>
                      <a:endParaRPr lang="pt-BR" sz="2400" b="1" dirty="0">
                        <a:latin typeface="Bodoni MT" panose="020706030806060202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kern="1200" dirty="0">
                          <a:solidFill>
                            <a:schemeClr val="dk1"/>
                          </a:solidFill>
                          <a:effectLst/>
                          <a:latin typeface="Bodoni MT" panose="02070603080606020203" pitchFamily="18" charset="0"/>
                          <a:ea typeface="+mn-ea"/>
                          <a:cs typeface="+mn-cs"/>
                        </a:rPr>
                        <a:t>35.531,85</a:t>
                      </a:r>
                      <a:endParaRPr lang="pt-BR" sz="2400" b="1" i="0" u="none" strike="noStrike" dirty="0">
                        <a:solidFill>
                          <a:schemeClr val="tx1"/>
                        </a:solidFill>
                        <a:effectLst/>
                        <a:latin typeface="Bodoni MT" panose="02070603080606020203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Bodoni MT" panose="02070603080606020203" pitchFamily="18" charset="0"/>
                          <a:ea typeface="+mn-ea"/>
                          <a:cs typeface="+mn-cs"/>
                        </a:rPr>
                        <a:t>1.229.295,54</a:t>
                      </a:r>
                      <a:endParaRPr lang="pt-BR" sz="24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Bodoni MT" panose="02070603080606020203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AB87BDA2-FC5F-4162-A7E5-3B03F3DC13B3}"/>
              </a:ext>
            </a:extLst>
          </p:cNvPr>
          <p:cNvSpPr txBox="1"/>
          <p:nvPr/>
        </p:nvSpPr>
        <p:spPr>
          <a:xfrm>
            <a:off x="2186609" y="3843130"/>
            <a:ext cx="710316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</a:rPr>
              <a:t>Repasse Estadual 2024 </a:t>
            </a:r>
            <a:r>
              <a:rPr lang="pt-BR" sz="4000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</a:rPr>
              <a:t> </a:t>
            </a:r>
            <a:r>
              <a:rPr lang="pt-BR" sz="4000" b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</a:rPr>
              <a:t> </a:t>
            </a:r>
          </a:p>
          <a:p>
            <a:endParaRPr lang="pt-BR" dirty="0"/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3ECC3C62-7BA0-41DB-AFC2-EB26C2BE2A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454640"/>
              </p:ext>
            </p:extLst>
          </p:nvPr>
        </p:nvGraphicFramePr>
        <p:xfrm>
          <a:off x="341934" y="4681988"/>
          <a:ext cx="11054936" cy="151016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63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6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98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0971">
                  <a:extLst>
                    <a:ext uri="{9D8B030D-6E8A-4147-A177-3AD203B41FA5}">
                      <a16:colId xmlns:a16="http://schemas.microsoft.com/office/drawing/2014/main" val="4201410909"/>
                    </a:ext>
                  </a:extLst>
                </a:gridCol>
                <a:gridCol w="27637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44169"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/>
                        <a:t>Atenção Primária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/>
                        <a:t>Farmácia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/>
                        <a:t>CAPS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/>
                        <a:t>Vigilância Sanitária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281"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82.974,45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17.613,00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17.697,65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1" kern="1200" dirty="0">
                          <a:solidFill>
                            <a:srgbClr val="002060"/>
                          </a:solidFill>
                          <a:effectLst/>
                        </a:rPr>
                        <a:t>138.285,17</a:t>
                      </a:r>
                      <a:endParaRPr lang="pt-BR" sz="2800" b="1" i="0" u="none" strike="noStrike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726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24D86540-90D9-41DC-8BA7-82CDA21509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48156"/>
              </p:ext>
            </p:extLst>
          </p:nvPr>
        </p:nvGraphicFramePr>
        <p:xfrm>
          <a:off x="281354" y="402468"/>
          <a:ext cx="11394831" cy="1949793"/>
        </p:xfrm>
        <a:graphic>
          <a:graphicData uri="http://schemas.openxmlformats.org/drawingml/2006/table">
            <a:tbl>
              <a:tblPr>
                <a:tableStyleId>{638B1855-1B75-4FBE-930C-398BA8C253C6}</a:tableStyleId>
              </a:tblPr>
              <a:tblGrid>
                <a:gridCol w="11394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39863" algn="l"/>
                        </a:tabLst>
                      </a:pPr>
                      <a:r>
                        <a:rPr kumimoji="0" lang="pt-BR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doni MT" panose="02070603080606020203" pitchFamily="18" charset="0"/>
                        </a:rPr>
                        <a:t>  </a:t>
                      </a:r>
                      <a:r>
                        <a:rPr kumimoji="0" lang="pt-BR" sz="3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doni MT" panose="02070603080606020203" pitchFamily="18" charset="0"/>
                        </a:rPr>
                        <a:t>CONSELHO MUNICIPAL DE SAÚDE - MONDAÍ</a:t>
                      </a:r>
                      <a:endParaRPr kumimoji="0" lang="pt-BR" sz="3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doni MT" panose="02070603080606020203" pitchFamily="18" charset="0"/>
                        <a:cs typeface="Arial" charset="0"/>
                      </a:endParaRPr>
                    </a:p>
                  </a:txBody>
                  <a:tcPr marL="71755" marR="71755" marT="0" marB="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10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39863" algn="l"/>
                        </a:tabLst>
                      </a:pPr>
                      <a:endParaRPr kumimoji="0" lang="pt-BR" sz="11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doni MT" panose="02070603080606020203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39863" algn="l"/>
                        </a:tabLst>
                      </a:pPr>
                      <a:r>
                        <a:rPr kumimoji="0" lang="pt-BR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doni MT" panose="02070603080606020203" pitchFamily="18" charset="0"/>
                        </a:rPr>
                        <a:t>“A SOCIEDADE CONTROLANDO O FINANCIAMENTO DA SAÚDE – LEI COMPLEMENTAR Nº 141/12”</a:t>
                      </a:r>
                      <a:endParaRPr kumimoji="0" lang="pt-BR" sz="11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doni MT" panose="02070603080606020203" pitchFamily="18" charset="0"/>
                        <a:cs typeface="Times New Roman" pitchFamily="18" charset="0"/>
                      </a:endParaRPr>
                    </a:p>
                  </a:txBody>
                  <a:tcPr marL="71755" marR="71755" marT="0" marB="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Subtítulo 2">
            <a:extLst>
              <a:ext uri="{FF2B5EF4-FFF2-40B4-BE49-F238E27FC236}">
                <a16:creationId xmlns:a16="http://schemas.microsoft.com/office/drawing/2014/main" id="{D2F9A400-87D7-4815-BCF0-380BD80CB9A7}"/>
              </a:ext>
            </a:extLst>
          </p:cNvPr>
          <p:cNvSpPr txBox="1">
            <a:spLocks/>
          </p:cNvSpPr>
          <p:nvPr/>
        </p:nvSpPr>
        <p:spPr>
          <a:xfrm>
            <a:off x="2279650" y="4505738"/>
            <a:ext cx="7704138" cy="15156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defRPr/>
            </a:pPr>
            <a:r>
              <a:rPr lang="pt-BR" sz="3000" b="1" i="1" dirty="0" err="1">
                <a:latin typeface="Bodoni MT" panose="02070603080606020203" pitchFamily="18" charset="0"/>
              </a:rPr>
              <a:t>Ginther</a:t>
            </a:r>
            <a:r>
              <a:rPr lang="pt-BR" sz="3000" b="1" i="1" dirty="0">
                <a:latin typeface="Bodoni MT" panose="02070603080606020203" pitchFamily="18" charset="0"/>
              </a:rPr>
              <a:t> Otto </a:t>
            </a:r>
            <a:r>
              <a:rPr lang="pt-BR" sz="3000" b="1" i="1" dirty="0" err="1">
                <a:latin typeface="Bodoni MT" panose="02070603080606020203" pitchFamily="18" charset="0"/>
              </a:rPr>
              <a:t>Dreher</a:t>
            </a:r>
            <a:endParaRPr lang="pt-BR" sz="3000" b="1" i="1" dirty="0">
              <a:latin typeface="Bodoni MT" panose="02070603080606020203" pitchFamily="18" charset="0"/>
            </a:endParaRPr>
          </a:p>
          <a:p>
            <a:pPr algn="ctr">
              <a:spcBef>
                <a:spcPts val="0"/>
              </a:spcBef>
              <a:defRPr/>
            </a:pPr>
            <a:endParaRPr lang="pt-BR" sz="3000" b="1" i="1" dirty="0">
              <a:latin typeface="Bodoni MT" panose="02070603080606020203" pitchFamily="18" charset="0"/>
            </a:endParaRPr>
          </a:p>
          <a:p>
            <a:pPr algn="ctr">
              <a:spcBef>
                <a:spcPts val="0"/>
              </a:spcBef>
              <a:defRPr/>
            </a:pPr>
            <a:r>
              <a:rPr lang="pt-BR" sz="3000" b="1" i="1" dirty="0">
                <a:latin typeface="Bodoni MT" panose="02070603080606020203" pitchFamily="18" charset="0"/>
              </a:rPr>
              <a:t>Gestor do Fundo Municipal de Saúde</a:t>
            </a:r>
          </a:p>
          <a:p>
            <a:pPr algn="ctr">
              <a:spcBef>
                <a:spcPts val="0"/>
              </a:spcBef>
              <a:defRPr/>
            </a:pPr>
            <a:endParaRPr lang="pt-BR" sz="3000" b="1" i="1" dirty="0">
              <a:latin typeface="Bodoni MT" panose="02070603080606020203" pitchFamily="18" charset="0"/>
            </a:endParaRPr>
          </a:p>
          <a:p>
            <a:pPr algn="ctr">
              <a:spcBef>
                <a:spcPts val="0"/>
              </a:spcBef>
              <a:defRPr/>
            </a:pPr>
            <a:r>
              <a:rPr lang="pt-BR" sz="3000" b="1" i="1" dirty="0">
                <a:latin typeface="Bodoni MT" panose="02070603080606020203" pitchFamily="18" charset="0"/>
              </a:rPr>
              <a:t>Mondai/SC, 24/05/2024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D5D2E9BA-AC6E-4713-95E7-F595C2CBAD2C}"/>
              </a:ext>
            </a:extLst>
          </p:cNvPr>
          <p:cNvSpPr/>
          <p:nvPr/>
        </p:nvSpPr>
        <p:spPr>
          <a:xfrm>
            <a:off x="3048000" y="296733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  <a:cs typeface="Arabic Typesetting" panose="03020402040406030203" pitchFamily="66" charset="-78"/>
              </a:rPr>
              <a:t>AUDIÊNCIA PÚBLICA</a:t>
            </a:r>
            <a:br>
              <a:rPr lang="pt-BR" altLang="pt-BR" sz="2400" b="1" i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  <a:cs typeface="Arabic Typesetting" panose="03020402040406030203" pitchFamily="66" charset="-78"/>
              </a:rPr>
            </a:br>
            <a:r>
              <a:rPr lang="pt-BR" altLang="pt-BR" sz="2400" b="1" i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  <a:cs typeface="Arabic Typesetting" panose="03020402040406030203" pitchFamily="66" charset="-78"/>
              </a:rPr>
              <a:t>LEI COMPLEMENTAR Nº 141/12</a:t>
            </a:r>
            <a:br>
              <a:rPr lang="pt-BR" altLang="pt-BR" sz="2400" b="1" i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  <a:cs typeface="Arabic Typesetting" panose="03020402040406030203" pitchFamily="66" charset="-78"/>
              </a:rPr>
            </a:br>
            <a:endParaRPr lang="pt-BR" sz="2400" i="1" dirty="0">
              <a:solidFill>
                <a:schemeClr val="accent6">
                  <a:lumMod val="50000"/>
                </a:schemeClr>
              </a:solidFill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880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64BE0E27-1419-4B9A-9B87-755162E2426A}"/>
              </a:ext>
            </a:extLst>
          </p:cNvPr>
          <p:cNvSpPr txBox="1"/>
          <p:nvPr/>
        </p:nvSpPr>
        <p:spPr>
          <a:xfrm>
            <a:off x="490329" y="154546"/>
            <a:ext cx="111185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i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</a:rPr>
              <a:t>População e famílias por área de ESF</a:t>
            </a:r>
          </a:p>
          <a:p>
            <a:pPr algn="ctr"/>
            <a:r>
              <a:rPr lang="pt-BR" sz="4000" b="1" i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</a:rPr>
              <a:t>(Cidadãos Vinculados) – 9.660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C47D1903-F25A-4EBA-AC58-29B6E86CBC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329" y="1721223"/>
            <a:ext cx="10814165" cy="4894729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8F7F011F-724D-4053-BF4A-28138DA3B329}"/>
              </a:ext>
            </a:extLst>
          </p:cNvPr>
          <p:cNvSpPr txBox="1"/>
          <p:nvPr/>
        </p:nvSpPr>
        <p:spPr>
          <a:xfrm>
            <a:off x="1174376" y="3429000"/>
            <a:ext cx="11026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>
                <a:latin typeface="Bodoni MT" panose="02070603080606020203" pitchFamily="18" charset="0"/>
              </a:rPr>
              <a:t>2.439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58FDD85-F3D4-40F5-8427-FB6F8B0F68C6}"/>
              </a:ext>
            </a:extLst>
          </p:cNvPr>
          <p:cNvSpPr txBox="1"/>
          <p:nvPr/>
        </p:nvSpPr>
        <p:spPr>
          <a:xfrm>
            <a:off x="3774141" y="3316941"/>
            <a:ext cx="11654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>
                <a:latin typeface="Bodoni MT" panose="02070603080606020203" pitchFamily="18" charset="0"/>
              </a:rPr>
              <a:t>2.555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68E8C084-39FD-4D98-AD65-A8468DDDA10E}"/>
              </a:ext>
            </a:extLst>
          </p:cNvPr>
          <p:cNvSpPr txBox="1"/>
          <p:nvPr/>
        </p:nvSpPr>
        <p:spPr>
          <a:xfrm>
            <a:off x="6373906" y="3429000"/>
            <a:ext cx="10219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>
                <a:latin typeface="Bodoni MT" panose="02070603080606020203" pitchFamily="18" charset="0"/>
              </a:rPr>
              <a:t>2.542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C20D81D0-B5C7-431B-B216-13D278A4DFE4}"/>
              </a:ext>
            </a:extLst>
          </p:cNvPr>
          <p:cNvSpPr txBox="1"/>
          <p:nvPr/>
        </p:nvSpPr>
        <p:spPr>
          <a:xfrm>
            <a:off x="8830235" y="3541059"/>
            <a:ext cx="13984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>
                <a:latin typeface="Bodoni MT" panose="02070603080606020203" pitchFamily="18" charset="0"/>
              </a:rPr>
              <a:t>2.424</a:t>
            </a:r>
          </a:p>
        </p:txBody>
      </p:sp>
    </p:spTree>
    <p:extLst>
      <p:ext uri="{BB962C8B-B14F-4D97-AF65-F5344CB8AC3E}">
        <p14:creationId xmlns:p14="http://schemas.microsoft.com/office/powerpoint/2010/main" val="1327546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1432" y="170329"/>
            <a:ext cx="12192000" cy="6857999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717F9089-CF84-4A35-A719-3C3DBA628B39}"/>
              </a:ext>
            </a:extLst>
          </p:cNvPr>
          <p:cNvSpPr txBox="1"/>
          <p:nvPr/>
        </p:nvSpPr>
        <p:spPr>
          <a:xfrm>
            <a:off x="121432" y="-30880"/>
            <a:ext cx="121920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900" b="1" i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</a:rPr>
              <a:t>População por faixa etária</a:t>
            </a:r>
            <a:endParaRPr lang="pt-BR" sz="3900" i="1" dirty="0">
              <a:solidFill>
                <a:schemeClr val="accent6">
                  <a:lumMod val="50000"/>
                </a:schemeClr>
              </a:solidFill>
              <a:latin typeface="Bodoni MT" panose="02070603080606020203" pitchFamily="18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19242020-CDE4-4409-B426-0B7FBBD065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35106"/>
            <a:ext cx="12192000" cy="5818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167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6C5871EE-F94E-4578-8902-86CCE5400A43}"/>
              </a:ext>
            </a:extLst>
          </p:cNvPr>
          <p:cNvSpPr txBox="1">
            <a:spLocks/>
          </p:cNvSpPr>
          <p:nvPr/>
        </p:nvSpPr>
        <p:spPr>
          <a:xfrm>
            <a:off x="379828" y="318052"/>
            <a:ext cx="11124785" cy="7510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i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  <a:cs typeface="Arial" panose="020B0604020202020204" pitchFamily="34" charset="0"/>
              </a:rPr>
              <a:t>Estabelecimentos de Saúde SUS Cadastrados 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48329A13-0AEE-4038-B12C-952602F531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802691"/>
              </p:ext>
            </p:extLst>
          </p:nvPr>
        </p:nvGraphicFramePr>
        <p:xfrm>
          <a:off x="838199" y="1825624"/>
          <a:ext cx="9924876" cy="4256391"/>
        </p:xfrm>
        <a:graphic>
          <a:graphicData uri="http://schemas.openxmlformats.org/drawingml/2006/table">
            <a:tbl>
              <a:tblPr>
                <a:tableStyleId>{912C8C85-51F0-491E-9774-3900AFEF0FD7}</a:tableStyleId>
              </a:tblPr>
              <a:tblGrid>
                <a:gridCol w="5044131">
                  <a:extLst>
                    <a:ext uri="{9D8B030D-6E8A-4147-A177-3AD203B41FA5}">
                      <a16:colId xmlns:a16="http://schemas.microsoft.com/office/drawing/2014/main" val="3532967927"/>
                    </a:ext>
                  </a:extLst>
                </a:gridCol>
                <a:gridCol w="4880745">
                  <a:extLst>
                    <a:ext uri="{9D8B030D-6E8A-4147-A177-3AD203B41FA5}">
                      <a16:colId xmlns:a16="http://schemas.microsoft.com/office/drawing/2014/main" val="159921057"/>
                    </a:ext>
                  </a:extLst>
                </a:gridCol>
              </a:tblGrid>
              <a:tr h="738471">
                <a:tc>
                  <a:txBody>
                    <a:bodyPr/>
                    <a:lstStyle/>
                    <a:p>
                      <a:pPr algn="ctr" fontAlgn="t"/>
                      <a:r>
                        <a:rPr lang="pt-BR" sz="2800" b="1" i="1" u="none" strike="noStrike" dirty="0">
                          <a:solidFill>
                            <a:srgbClr val="C00000"/>
                          </a:solidFill>
                          <a:effectLst/>
                          <a:latin typeface="Bodoni MT" panose="02070603080606020203" pitchFamily="18" charset="0"/>
                        </a:rPr>
                        <a:t>Estabelecimento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2800" b="1" i="1" u="none" strike="noStrike" dirty="0">
                          <a:solidFill>
                            <a:srgbClr val="C00000"/>
                          </a:solidFill>
                          <a:effectLst/>
                          <a:latin typeface="Bodoni MT" panose="02070603080606020203" pitchFamily="18" charset="0"/>
                        </a:rPr>
                        <a:t>Quantidade de servidores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2519102"/>
                  </a:ext>
                </a:extLst>
              </a:tr>
              <a:tr h="703584">
                <a:tc>
                  <a:txBody>
                    <a:bodyPr/>
                    <a:lstStyle/>
                    <a:p>
                      <a:pPr algn="ctr" fontAlgn="t"/>
                      <a:r>
                        <a:rPr lang="pt-BR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Bodoni MT" panose="02070603080606020203" pitchFamily="18" charset="0"/>
                        </a:rPr>
                        <a:t>Unidades de Saúde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Bodoni MT" panose="02070603080606020203" pitchFamily="18" charset="0"/>
                        </a:rPr>
                        <a:t>70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1475857"/>
                  </a:ext>
                </a:extLst>
              </a:tr>
              <a:tr h="703584">
                <a:tc>
                  <a:txBody>
                    <a:bodyPr/>
                    <a:lstStyle/>
                    <a:p>
                      <a:pPr algn="ctr" fontAlgn="t"/>
                      <a:r>
                        <a:rPr lang="pt-BR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Bodoni MT" panose="02070603080606020203" pitchFamily="18" charset="0"/>
                        </a:rPr>
                        <a:t>Secretaria da Saúde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Bodoni MT" panose="02070603080606020203" pitchFamily="18" charset="0"/>
                        </a:rPr>
                        <a:t>16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6868043"/>
                  </a:ext>
                </a:extLst>
              </a:tr>
              <a:tr h="703584">
                <a:tc>
                  <a:txBody>
                    <a:bodyPr/>
                    <a:lstStyle/>
                    <a:p>
                      <a:pPr algn="ctr" fontAlgn="t"/>
                      <a:r>
                        <a:rPr lang="pt-BR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Bodoni MT" panose="02070603080606020203" pitchFamily="18" charset="0"/>
                        </a:rPr>
                        <a:t>CAPS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Bodoni MT" panose="02070603080606020203" pitchFamily="18" charset="0"/>
                        </a:rPr>
                        <a:t>19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816343"/>
                  </a:ext>
                </a:extLst>
              </a:tr>
              <a:tr h="703584">
                <a:tc>
                  <a:txBody>
                    <a:bodyPr/>
                    <a:lstStyle/>
                    <a:p>
                      <a:pPr algn="ctr" fontAlgn="t"/>
                      <a:r>
                        <a:rPr lang="pt-BR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Bodoni MT" panose="02070603080606020203" pitchFamily="18" charset="0"/>
                        </a:rPr>
                        <a:t>Hospital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Bodoni MT" panose="02070603080606020203" pitchFamily="18" charset="0"/>
                        </a:rPr>
                        <a:t>81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3849062"/>
                  </a:ext>
                </a:extLst>
              </a:tr>
              <a:tr h="703584">
                <a:tc>
                  <a:txBody>
                    <a:bodyPr/>
                    <a:lstStyle/>
                    <a:p>
                      <a:pPr algn="ctr" fontAlgn="t"/>
                      <a:r>
                        <a:rPr lang="pt-BR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Bodoni MT" panose="02070603080606020203" pitchFamily="18" charset="0"/>
                        </a:rPr>
                        <a:t>APAE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Bodoni MT" panose="02070603080606020203" pitchFamily="18" charset="0"/>
                        </a:rPr>
                        <a:t>33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20447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2780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8BC1E576-2219-4A16-8E8F-D5974814F71C}"/>
              </a:ext>
            </a:extLst>
          </p:cNvPr>
          <p:cNvSpPr txBox="1"/>
          <p:nvPr/>
        </p:nvSpPr>
        <p:spPr>
          <a:xfrm>
            <a:off x="728870" y="0"/>
            <a:ext cx="1073629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i="1" u="none" strike="noStrike" dirty="0">
                <a:solidFill>
                  <a:schemeClr val="accent6">
                    <a:lumMod val="75000"/>
                  </a:schemeClr>
                </a:solidFill>
                <a:effectLst/>
                <a:latin typeface="Bodoni MT" panose="02070603080606020203" pitchFamily="18" charset="0"/>
              </a:rPr>
              <a:t>Condensado das principais Atividades -</a:t>
            </a:r>
            <a:r>
              <a:rPr lang="pt-BR" sz="4000" b="1" i="1" u="none" strike="noStrike" baseline="0" dirty="0">
                <a:solidFill>
                  <a:schemeClr val="accent6">
                    <a:lumMod val="75000"/>
                  </a:schemeClr>
                </a:solidFill>
                <a:effectLst/>
                <a:latin typeface="Bodoni MT" panose="02070603080606020203" pitchFamily="18" charset="0"/>
              </a:rPr>
              <a:t> 2024</a:t>
            </a:r>
            <a:endParaRPr lang="pt-BR" sz="4000" b="1" i="1" u="none" strike="noStrike" dirty="0">
              <a:solidFill>
                <a:schemeClr val="accent6">
                  <a:lumMod val="75000"/>
                </a:schemeClr>
              </a:solidFill>
              <a:effectLst/>
              <a:latin typeface="Bodoni MT" panose="02070603080606020203" pitchFamily="18" charset="0"/>
            </a:endParaRPr>
          </a:p>
          <a:p>
            <a:pPr algn="ctr"/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32B6593D-64F1-4443-98DF-0822804943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411017"/>
              </p:ext>
            </p:extLst>
          </p:nvPr>
        </p:nvGraphicFramePr>
        <p:xfrm>
          <a:off x="185530" y="1209822"/>
          <a:ext cx="11781183" cy="5292318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9845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5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8738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Consultas da Atenção Básica – ESF + Pediatria + Ginecologista</a:t>
                      </a:r>
                      <a:endParaRPr lang="pt-BR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11.991</a:t>
                      </a:r>
                      <a:endParaRPr lang="pt-BR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01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Consulta</a:t>
                      </a:r>
                      <a:r>
                        <a:rPr lang="pt-BR" sz="2400" b="1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Profissionais de nível superior na atenção básica (exceto médico)</a:t>
                      </a:r>
                      <a:endParaRPr lang="pt-BR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7.483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075">
                <a:tc>
                  <a:txBody>
                    <a:bodyPr/>
                    <a:lstStyle/>
                    <a:p>
                      <a:r>
                        <a:rPr lang="pt-BR" sz="2400" b="1" dirty="0"/>
                        <a:t>Procedimentos de Enfermagem em Geral/Médicos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14.315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120">
                <a:tc>
                  <a:txBody>
                    <a:bodyPr/>
                    <a:lstStyle/>
                    <a:p>
                      <a:r>
                        <a:rPr lang="pt-BR" sz="2400" b="1" dirty="0"/>
                        <a:t>Exame Citopatológico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152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48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Curativos</a:t>
                      </a:r>
                      <a:endParaRPr lang="pt-BR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1.183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948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Administração de Medicamentos</a:t>
                      </a:r>
                      <a:endParaRPr lang="pt-BR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1553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948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Eletrocardiograma</a:t>
                      </a:r>
                      <a:endParaRPr lang="pt-BR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339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948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Visitas e acompanhamentos</a:t>
                      </a:r>
                      <a:r>
                        <a:rPr lang="pt-BR" sz="2400" b="1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dos ACSs </a:t>
                      </a:r>
                      <a:endParaRPr lang="pt-BR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dirty="0"/>
                        <a:t>18.397</a:t>
                      </a:r>
                      <a:endParaRPr lang="pt-BR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948">
                <a:tc>
                  <a:txBody>
                    <a:bodyPr/>
                    <a:lstStyle/>
                    <a:p>
                      <a:r>
                        <a:rPr lang="pt-BR" sz="2400" b="1" dirty="0">
                          <a:solidFill>
                            <a:schemeClr val="tx1"/>
                          </a:solidFill>
                          <a:latin typeface="+mn-lt"/>
                        </a:rPr>
                        <a:t>Procedimentos da Vigilância</a:t>
                      </a:r>
                      <a:r>
                        <a:rPr lang="pt-BR" sz="24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Sanitária</a:t>
                      </a:r>
                      <a:endParaRPr lang="pt-BR" sz="2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192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948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Primeira Consulta Odontológica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" marR="9144"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560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6948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Procedimentos Odontológicos da Atenção Básica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3.174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6948">
                <a:tc>
                  <a:txBody>
                    <a:bodyPr/>
                    <a:lstStyle/>
                    <a:p>
                      <a:r>
                        <a:rPr lang="pt-BR" sz="2400" b="1" dirty="0">
                          <a:solidFill>
                            <a:schemeClr val="tx1"/>
                          </a:solidFill>
                          <a:latin typeface="+mn-lt"/>
                        </a:rPr>
                        <a:t>Vacinas de Rotina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1.277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7619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0803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D07AF4B6-48C8-4D22-891C-A71AED026221}"/>
              </a:ext>
            </a:extLst>
          </p:cNvPr>
          <p:cNvSpPr txBox="1"/>
          <p:nvPr/>
        </p:nvSpPr>
        <p:spPr>
          <a:xfrm>
            <a:off x="2398643" y="238539"/>
            <a:ext cx="6281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i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</a:rPr>
              <a:t>Continuação...................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1E4FBFDC-49DB-4264-BB63-A806245235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091645"/>
              </p:ext>
            </p:extLst>
          </p:nvPr>
        </p:nvGraphicFramePr>
        <p:xfrm>
          <a:off x="384313" y="1083210"/>
          <a:ext cx="11290852" cy="5334522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9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195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Atendimentos na Academia da Saúde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863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726">
                <a:tc>
                  <a:txBody>
                    <a:bodyPr/>
                    <a:lstStyle/>
                    <a:p>
                      <a:r>
                        <a:rPr lang="pt-BR" sz="2400" b="1" dirty="0">
                          <a:solidFill>
                            <a:schemeClr val="tx1"/>
                          </a:solidFill>
                          <a:latin typeface="+mn-lt"/>
                        </a:rPr>
                        <a:t>Exames Laboratoriais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dirty="0"/>
                        <a:t>23.886</a:t>
                      </a:r>
                      <a:endParaRPr lang="pt-BR" sz="24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75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Próteses Dentárias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9726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Pequenas cirurgias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294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9726">
                <a:tc>
                  <a:txBody>
                    <a:bodyPr/>
                    <a:lstStyle/>
                    <a:p>
                      <a:r>
                        <a:rPr lang="pt-BR" sz="2400" b="1" dirty="0">
                          <a:solidFill>
                            <a:schemeClr val="tx1"/>
                          </a:solidFill>
                          <a:latin typeface="+mn-lt"/>
                        </a:rPr>
                        <a:t>Fisioterapias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1.670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9726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Atendimentos do CAPS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4.090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9726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Atendimentos da APAE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1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3.226</a:t>
                      </a:r>
                      <a:endParaRPr lang="pt-BR" sz="24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972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Exames Especializados SUS, CIS AMEOSC  e Credenciamento </a:t>
                      </a:r>
                      <a:endParaRPr lang="pt-BR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1.806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29726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Consultas Especializadas </a:t>
                      </a:r>
                      <a:r>
                        <a:rPr lang="pt-BR" sz="2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SUS, CIS AMEOSC  e Credenciamento </a:t>
                      </a:r>
                      <a:endParaRPr lang="pt-BR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1.742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9726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Cirurgias Eletivas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195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6556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208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345EB06E-8844-40D2-A2D2-DCA25812FC4D}"/>
              </a:ext>
            </a:extLst>
          </p:cNvPr>
          <p:cNvSpPr txBox="1"/>
          <p:nvPr/>
        </p:nvSpPr>
        <p:spPr>
          <a:xfrm>
            <a:off x="675861" y="238539"/>
            <a:ext cx="10880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i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</a:rPr>
              <a:t>Principais Exames Especializados Realizados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CC3F0F05-3FBE-417C-A51E-35820A4AC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123966"/>
              </p:ext>
            </p:extLst>
          </p:nvPr>
        </p:nvGraphicFramePr>
        <p:xfrm>
          <a:off x="172278" y="1169345"/>
          <a:ext cx="11383618" cy="537489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8165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7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062">
                <a:tc>
                  <a:txBody>
                    <a:bodyPr/>
                    <a:lstStyle/>
                    <a:p>
                      <a:r>
                        <a:rPr lang="pt-BR" sz="2600" b="1" dirty="0">
                          <a:solidFill>
                            <a:srgbClr val="FF0000"/>
                          </a:solidFill>
                        </a:rPr>
                        <a:t>Exames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b="1" dirty="0">
                          <a:solidFill>
                            <a:srgbClr val="FF0000"/>
                          </a:solidFill>
                        </a:rPr>
                        <a:t>Quantidade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683">
                <a:tc>
                  <a:txBody>
                    <a:bodyPr/>
                    <a:lstStyle/>
                    <a:p>
                      <a:r>
                        <a:rPr lang="pt-BR" sz="2400" b="1" dirty="0"/>
                        <a:t>Ultrassonografia + doppler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/>
                        <a:t>694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683">
                <a:tc>
                  <a:txBody>
                    <a:bodyPr/>
                    <a:lstStyle/>
                    <a:p>
                      <a:r>
                        <a:rPr lang="pt-BR" sz="2400" b="1" dirty="0"/>
                        <a:t>Mamografia +  densitometria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/>
                        <a:t>134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683">
                <a:tc>
                  <a:txBody>
                    <a:bodyPr/>
                    <a:lstStyle/>
                    <a:p>
                      <a:r>
                        <a:rPr lang="pt-BR" sz="2400" b="1" dirty="0"/>
                        <a:t>Ressonância Magnética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/>
                        <a:t>313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5683">
                <a:tc>
                  <a:txBody>
                    <a:bodyPr/>
                    <a:lstStyle/>
                    <a:p>
                      <a:r>
                        <a:rPr lang="pt-BR" sz="2400" b="1" dirty="0">
                          <a:solidFill>
                            <a:schemeClr val="tx1"/>
                          </a:solidFill>
                        </a:rPr>
                        <a:t>Radiologia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chemeClr val="tx1"/>
                          </a:solidFill>
                        </a:rPr>
                        <a:t>979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5683">
                <a:tc>
                  <a:txBody>
                    <a:bodyPr/>
                    <a:lstStyle/>
                    <a:p>
                      <a:r>
                        <a:rPr lang="pt-BR" sz="2400" b="1" dirty="0"/>
                        <a:t>Tomografia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/>
                        <a:t>51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5683">
                <a:tc>
                  <a:txBody>
                    <a:bodyPr/>
                    <a:lstStyle/>
                    <a:p>
                      <a:r>
                        <a:rPr lang="pt-BR" sz="2400" b="1" dirty="0">
                          <a:solidFill>
                            <a:schemeClr val="tx1"/>
                          </a:solidFill>
                        </a:rPr>
                        <a:t>Endoscopia + Colonoscopia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5683">
                <a:tc>
                  <a:txBody>
                    <a:bodyPr/>
                    <a:lstStyle/>
                    <a:p>
                      <a:r>
                        <a:rPr lang="pt-BR" sz="2400" b="1" dirty="0">
                          <a:solidFill>
                            <a:schemeClr val="tx1"/>
                          </a:solidFill>
                        </a:rPr>
                        <a:t>Exames de Cardiologia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5683">
                <a:tc>
                  <a:txBody>
                    <a:bodyPr/>
                    <a:lstStyle/>
                    <a:p>
                      <a:r>
                        <a:rPr lang="pt-BR" sz="2400" b="1" dirty="0">
                          <a:solidFill>
                            <a:schemeClr val="tx1"/>
                          </a:solidFill>
                        </a:rPr>
                        <a:t>Eletroneuromiografia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9975115"/>
                  </a:ext>
                </a:extLst>
              </a:tr>
              <a:tr h="485683">
                <a:tc>
                  <a:txBody>
                    <a:bodyPr/>
                    <a:lstStyle/>
                    <a:p>
                      <a:r>
                        <a:rPr lang="pt-BR" sz="2400" b="1" dirty="0">
                          <a:solidFill>
                            <a:schemeClr val="tx1"/>
                          </a:solidFill>
                        </a:rPr>
                        <a:t>Cintilografia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7214877"/>
                  </a:ext>
                </a:extLst>
              </a:tr>
              <a:tr h="485683">
                <a:tc>
                  <a:txBody>
                    <a:bodyPr/>
                    <a:lstStyle/>
                    <a:p>
                      <a:r>
                        <a:rPr lang="pt-BR" sz="2400" b="1" dirty="0">
                          <a:solidFill>
                            <a:schemeClr val="tx1"/>
                          </a:solidFill>
                        </a:rPr>
                        <a:t>Exames de </a:t>
                      </a:r>
                      <a:r>
                        <a:rPr lang="pt-BR" sz="2400" b="1" dirty="0" err="1">
                          <a:solidFill>
                            <a:schemeClr val="tx1"/>
                          </a:solidFill>
                        </a:rPr>
                        <a:t>Fono</a:t>
                      </a:r>
                      <a:r>
                        <a:rPr lang="pt-BR" sz="2400" b="1" dirty="0">
                          <a:solidFill>
                            <a:schemeClr val="tx1"/>
                          </a:solidFill>
                        </a:rPr>
                        <a:t> + oftalmologia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chemeClr val="tx1"/>
                          </a:solidFill>
                        </a:rPr>
                        <a:t>147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3384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5648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58E88A7E-04D4-4D8C-B660-B1EFE1184C39}"/>
              </a:ext>
            </a:extLst>
          </p:cNvPr>
          <p:cNvSpPr txBox="1"/>
          <p:nvPr/>
        </p:nvSpPr>
        <p:spPr>
          <a:xfrm>
            <a:off x="489397" y="283335"/>
            <a:ext cx="97810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i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</a:rPr>
              <a:t>Tratamento Fora de Domicílio</a:t>
            </a:r>
            <a:endParaRPr lang="pt-BR" sz="4000" i="1" dirty="0">
              <a:solidFill>
                <a:schemeClr val="accent6">
                  <a:lumMod val="50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89CC049-20C1-46B1-8BDB-5E24891ADCF1}"/>
              </a:ext>
            </a:extLst>
          </p:cNvPr>
          <p:cNvSpPr txBox="1"/>
          <p:nvPr/>
        </p:nvSpPr>
        <p:spPr>
          <a:xfrm>
            <a:off x="193182" y="2001077"/>
            <a:ext cx="1168076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44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pt-BR" sz="44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pt-BR" sz="4400" b="1" dirty="0">
              <a:solidFill>
                <a:srgbClr val="000099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2A32E610-500D-457C-8C51-71415B6241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394537"/>
              </p:ext>
            </p:extLst>
          </p:nvPr>
        </p:nvGraphicFramePr>
        <p:xfrm>
          <a:off x="838200" y="1380565"/>
          <a:ext cx="10515600" cy="51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7715B372-2BA8-4933-A7B0-89FB5A6B5FE2}"/>
              </a:ext>
            </a:extLst>
          </p:cNvPr>
          <p:cNvSpPr txBox="1"/>
          <p:nvPr/>
        </p:nvSpPr>
        <p:spPr>
          <a:xfrm>
            <a:off x="4957483" y="5014508"/>
            <a:ext cx="62663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altLang="pt-BR" sz="4000" b="1" dirty="0">
              <a:latin typeface="Bodoni MT" panose="02070603080606020203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altLang="pt-BR" sz="4000" b="1" dirty="0">
                <a:latin typeface="Bodoni MT" panose="02070603080606020203" pitchFamily="18" charset="0"/>
              </a:rPr>
              <a:t>162.654</a:t>
            </a:r>
            <a:endParaRPr lang="pt-BR" sz="4000" b="1" dirty="0">
              <a:latin typeface="Bodoni MT" panose="02070603080606020203" pitchFamily="18" charset="0"/>
            </a:endParaRP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09E315D1-8F5A-4CA5-88B8-65C7B9A49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461665"/>
            <a:ext cx="18473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br>
              <a: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4603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7457</TotalTime>
  <Words>527</Words>
  <Application>Microsoft Office PowerPoint</Application>
  <PresentationFormat>Widescreen</PresentationFormat>
  <Paragraphs>236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6" baseType="lpstr">
      <vt:lpstr>Arial</vt:lpstr>
      <vt:lpstr>Arial Narrow</vt:lpstr>
      <vt:lpstr>Bahnschrift</vt:lpstr>
      <vt:lpstr>Bodoni MT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SAMSUNG</dc:creator>
  <cp:lastModifiedBy>Rosane</cp:lastModifiedBy>
  <cp:revision>214</cp:revision>
  <dcterms:created xsi:type="dcterms:W3CDTF">2023-04-07T18:20:37Z</dcterms:created>
  <dcterms:modified xsi:type="dcterms:W3CDTF">2024-05-24T12:16:44Z</dcterms:modified>
</cp:coreProperties>
</file>