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522" r:id="rId10"/>
    <p:sldId id="523" r:id="rId11"/>
    <p:sldId id="266" r:id="rId12"/>
    <p:sldId id="518" r:id="rId13"/>
    <p:sldId id="519" r:id="rId14"/>
    <p:sldId id="520" r:id="rId15"/>
    <p:sldId id="521" r:id="rId16"/>
    <p:sldId id="524" r:id="rId17"/>
    <p:sldId id="525" r:id="rId18"/>
    <p:sldId id="268" r:id="rId19"/>
    <p:sldId id="270" r:id="rId20"/>
    <p:sldId id="271" r:id="rId21"/>
    <p:sldId id="272" r:id="rId22"/>
    <p:sldId id="278" r:id="rId23"/>
    <p:sldId id="273" r:id="rId24"/>
    <p:sldId id="526" r:id="rId25"/>
    <p:sldId id="274" r:id="rId26"/>
    <p:sldId id="504" r:id="rId27"/>
    <p:sldId id="505" r:id="rId28"/>
    <p:sldId id="506" r:id="rId29"/>
    <p:sldId id="507" r:id="rId30"/>
    <p:sldId id="511" r:id="rId31"/>
    <p:sldId id="527" r:id="rId32"/>
    <p:sldId id="528" r:id="rId33"/>
    <p:sldId id="529" r:id="rId34"/>
    <p:sldId id="530" r:id="rId35"/>
    <p:sldId id="509" r:id="rId36"/>
    <p:sldId id="510" r:id="rId37"/>
    <p:sldId id="513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cuments\Downloads\relatorioFaixaIda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vandro\2023\Monda&#237;\Setembro\Audi&#234;ncia\Dados%20MD-2022-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Evandro\2023\Monda&#237;\Setembro\Audi&#234;ncia\Dados%20MD-2022-2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vandro\2023\Monda&#237;\Setembro\Audi&#234;ncia\Dados%20MD-2022-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vandro\2023\Monda&#237;\Setembro\Audi&#234;ncia\Dados%20MD-2022-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vandro\2023\Monda&#237;\Setembro\Audi&#234;ncia\Dados%20MD-2022-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vandro\2023\Monda&#237;\Setembro\Audi&#234;ncia\Dados%20MD-2022-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A065345189_28_143_208.cs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A101053177_223_114_71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cuments\Downloads\A090931177_223_114_163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cuments\Downloads\A090418170_233_199_247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1'!$G$3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1'!$F$4:$F$13</c:f>
              <c:strCache>
                <c:ptCount val="10"/>
                <c:pt idx="0">
                  <c:v>0 a 09</c:v>
                </c:pt>
                <c:pt idx="1">
                  <c:v>10 a 19</c:v>
                </c:pt>
                <c:pt idx="2">
                  <c:v>20 a 29</c:v>
                </c:pt>
                <c:pt idx="3">
                  <c:v>30 a 39</c:v>
                </c:pt>
                <c:pt idx="4">
                  <c:v>40 a 49</c:v>
                </c:pt>
                <c:pt idx="5">
                  <c:v>50 a 59</c:v>
                </c:pt>
                <c:pt idx="6">
                  <c:v>60 a 69</c:v>
                </c:pt>
                <c:pt idx="7">
                  <c:v>70 a 79</c:v>
                </c:pt>
                <c:pt idx="8">
                  <c:v>80 a 89</c:v>
                </c:pt>
                <c:pt idx="9">
                  <c:v>90 e +</c:v>
                </c:pt>
              </c:strCache>
            </c:strRef>
          </c:cat>
          <c:val>
            <c:numRef>
              <c:f>'Table 1'!$G$4:$G$13</c:f>
              <c:numCache>
                <c:formatCode>General</c:formatCode>
                <c:ptCount val="10"/>
                <c:pt idx="0">
                  <c:v>626</c:v>
                </c:pt>
                <c:pt idx="1">
                  <c:v>652</c:v>
                </c:pt>
                <c:pt idx="2" formatCode="0">
                  <c:v>820</c:v>
                </c:pt>
                <c:pt idx="3">
                  <c:v>792</c:v>
                </c:pt>
                <c:pt idx="4">
                  <c:v>718</c:v>
                </c:pt>
                <c:pt idx="5">
                  <c:v>662</c:v>
                </c:pt>
                <c:pt idx="6">
                  <c:v>520</c:v>
                </c:pt>
                <c:pt idx="7">
                  <c:v>305</c:v>
                </c:pt>
                <c:pt idx="8">
                  <c:v>88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F-4ED3-9FFA-E667058A7FD1}"/>
            </c:ext>
          </c:extLst>
        </c:ser>
        <c:ser>
          <c:idx val="1"/>
          <c:order val="1"/>
          <c:tx>
            <c:strRef>
              <c:f>'Table 1'!$H$3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1'!$F$4:$F$13</c:f>
              <c:strCache>
                <c:ptCount val="10"/>
                <c:pt idx="0">
                  <c:v>0 a 09</c:v>
                </c:pt>
                <c:pt idx="1">
                  <c:v>10 a 19</c:v>
                </c:pt>
                <c:pt idx="2">
                  <c:v>20 a 29</c:v>
                </c:pt>
                <c:pt idx="3">
                  <c:v>30 a 39</c:v>
                </c:pt>
                <c:pt idx="4">
                  <c:v>40 a 49</c:v>
                </c:pt>
                <c:pt idx="5">
                  <c:v>50 a 59</c:v>
                </c:pt>
                <c:pt idx="6">
                  <c:v>60 a 69</c:v>
                </c:pt>
                <c:pt idx="7">
                  <c:v>70 a 79</c:v>
                </c:pt>
                <c:pt idx="8">
                  <c:v>80 a 89</c:v>
                </c:pt>
                <c:pt idx="9">
                  <c:v>90 e +</c:v>
                </c:pt>
              </c:strCache>
            </c:strRef>
          </c:cat>
          <c:val>
            <c:numRef>
              <c:f>'Table 1'!$H$4:$H$13</c:f>
              <c:numCache>
                <c:formatCode>General</c:formatCode>
                <c:ptCount val="10"/>
                <c:pt idx="0">
                  <c:v>592</c:v>
                </c:pt>
                <c:pt idx="1">
                  <c:v>542</c:v>
                </c:pt>
                <c:pt idx="2" formatCode="0">
                  <c:v>695</c:v>
                </c:pt>
                <c:pt idx="3">
                  <c:v>749</c:v>
                </c:pt>
                <c:pt idx="4">
                  <c:v>602</c:v>
                </c:pt>
                <c:pt idx="5">
                  <c:v>626</c:v>
                </c:pt>
                <c:pt idx="6">
                  <c:v>562</c:v>
                </c:pt>
                <c:pt idx="7">
                  <c:v>316</c:v>
                </c:pt>
                <c:pt idx="8">
                  <c:v>142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F-4ED3-9FFA-E667058A7F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1469856"/>
        <c:axId val="1951456544"/>
      </c:barChart>
      <c:catAx>
        <c:axId val="19514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1456544"/>
        <c:crosses val="autoZero"/>
        <c:auto val="1"/>
        <c:lblAlgn val="ctr"/>
        <c:lblOffset val="100"/>
        <c:noMultiLvlLbl val="0"/>
      </c:catAx>
      <c:valAx>
        <c:axId val="195145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146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Até o 2º QUADRIMESTRE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8518518518518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E2-47F8-B138-380EDF9C335E}"/>
                </c:ext>
              </c:extLst>
            </c:dLbl>
            <c:dLbl>
              <c:idx val="3"/>
              <c:layout>
                <c:manualLayout>
                  <c:x val="-8.3073727933541779E-3"/>
                  <c:y val="-2.777777777777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E2-47F8-B138-380EDF9C335E}"/>
                </c:ext>
              </c:extLst>
            </c:dLbl>
            <c:dLbl>
              <c:idx val="4"/>
              <c:layout>
                <c:manualLayout>
                  <c:x val="0"/>
                  <c:y val="-1.8518518518518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E2-47F8-B138-380EDF9C335E}"/>
                </c:ext>
              </c:extLst>
            </c:dLbl>
            <c:dLbl>
              <c:idx val="5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E2-47F8-B138-380EDF9C3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Plan1!$A$1:$A$6</c:f>
              <c:strCache>
                <c:ptCount val="6"/>
                <c:pt idx="0">
                  <c:v> Saldo em 01/01/2023 </c:v>
                </c:pt>
                <c:pt idx="1">
                  <c:v> Receita Arrecadada </c:v>
                </c:pt>
                <c:pt idx="2">
                  <c:v> Despesa Empenhada </c:v>
                </c:pt>
                <c:pt idx="3">
                  <c:v> Despesa liquidada </c:v>
                </c:pt>
                <c:pt idx="4">
                  <c:v> Despesa Paga </c:v>
                </c:pt>
                <c:pt idx="5">
                  <c:v> Saldo em 31/08/2023 </c:v>
                </c:pt>
              </c:strCache>
            </c:strRef>
          </c:cat>
          <c:val>
            <c:numRef>
              <c:f>Plan1!$B$1:$B$6</c:f>
              <c:numCache>
                <c:formatCode>_(* #,##0.00_);_(* \(#,##0.00\);_(* "-"??_);_(@_)</c:formatCode>
                <c:ptCount val="6"/>
                <c:pt idx="0">
                  <c:v>752421.3</c:v>
                </c:pt>
                <c:pt idx="1">
                  <c:v>10374265.9</c:v>
                </c:pt>
                <c:pt idx="2">
                  <c:v>11479814.93</c:v>
                </c:pt>
                <c:pt idx="3">
                  <c:v>9235117.3100000005</c:v>
                </c:pt>
                <c:pt idx="4">
                  <c:v>8966151.2599999998</c:v>
                </c:pt>
                <c:pt idx="5">
                  <c:v>2193943.94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E2-47F8-B138-380EDF9C3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3181056"/>
        <c:axId val="174666240"/>
        <c:axId val="0"/>
      </c:bar3DChart>
      <c:catAx>
        <c:axId val="16318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666240"/>
        <c:crosses val="autoZero"/>
        <c:auto val="1"/>
        <c:lblAlgn val="ctr"/>
        <c:lblOffset val="100"/>
        <c:noMultiLvlLbl val="0"/>
      </c:catAx>
      <c:valAx>
        <c:axId val="174666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6318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500"/>
              <a:t>Composição da Receita</a:t>
            </a:r>
          </a:p>
        </c:rich>
      </c:tx>
      <c:layout>
        <c:manualLayout>
          <c:xMode val="edge"/>
          <c:yMode val="edge"/>
          <c:x val="0.34403455818022749"/>
          <c:y val="2.77777777777779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04-49C1-8734-98C140411C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04-49C1-8734-98C140411C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04-49C1-8734-98C140411CDA}"/>
              </c:ext>
            </c:extLst>
          </c:dPt>
          <c:dLbls>
            <c:dLbl>
              <c:idx val="0"/>
              <c:layout>
                <c:manualLayout>
                  <c:x val="-0.11686949000869182"/>
                  <c:y val="0.105631014873140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04-49C1-8734-98C140411CDA}"/>
                </c:ext>
              </c:extLst>
            </c:dLbl>
            <c:dLbl>
              <c:idx val="3"/>
              <c:layout>
                <c:manualLayout>
                  <c:x val="-9.2811367076692144E-2"/>
                  <c:y val="2.4060221638961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04-49C1-8734-98C140411CDA}"/>
                </c:ext>
              </c:extLst>
            </c:dLbl>
            <c:dLbl>
              <c:idx val="5"/>
              <c:layout>
                <c:manualLayout>
                  <c:x val="0.12975953934675774"/>
                  <c:y val="3.7846310877806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04-49C1-8734-98C140411CDA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Plan1!$A$26:$A$31</c:f>
              <c:strCache>
                <c:ptCount val="4"/>
                <c:pt idx="0">
                  <c:v> SUS - União </c:v>
                </c:pt>
                <c:pt idx="1">
                  <c:v> SUS - Estado </c:v>
                </c:pt>
                <c:pt idx="2">
                  <c:v> SUS - Município </c:v>
                </c:pt>
                <c:pt idx="3">
                  <c:v> SUS - Outros recursos </c:v>
                </c:pt>
              </c:strCache>
            </c:strRef>
          </c:cat>
          <c:val>
            <c:numRef>
              <c:f>Plan1!$B$26:$B$31</c:f>
              <c:numCache>
                <c:formatCode>_(* #,##0.00_);_(* \(#,##0.00\);_(* "-"??_);_(@_)</c:formatCode>
                <c:ptCount val="4"/>
                <c:pt idx="0">
                  <c:v>3301671.6</c:v>
                </c:pt>
                <c:pt idx="1">
                  <c:v>267847.87</c:v>
                </c:pt>
                <c:pt idx="2">
                  <c:v>6640687.04</c:v>
                </c:pt>
                <c:pt idx="3">
                  <c:v>164059.38999999966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04-49C1-8734-98C140411C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11329571989494"/>
          <c:y val="0.32327310854349522"/>
          <c:w val="0.23535322902059932"/>
          <c:h val="0.441573485299019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odoni MT" panose="02070603080606020203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400" b="1">
                <a:solidFill>
                  <a:schemeClr val="tx1"/>
                </a:solidFill>
              </a:rPr>
              <a:t>Execução da despesa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Plan1!$A$52</c:f>
              <c:strCache>
                <c:ptCount val="1"/>
                <c:pt idx="0">
                  <c:v> Empenhada 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Plan1!$B$52</c:f>
              <c:numCache>
                <c:formatCode>_(* #,##0.00_);_(* \(#,##0.00\);_(* "-"??_);_(@_)</c:formatCode>
                <c:ptCount val="1"/>
                <c:pt idx="0">
                  <c:v>11479814.93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2-45A0-94BE-F35D06D2873E}"/>
            </c:ext>
          </c:extLst>
        </c:ser>
        <c:ser>
          <c:idx val="1"/>
          <c:order val="1"/>
          <c:tx>
            <c:strRef>
              <c:f>Plan1!$A$53</c:f>
              <c:strCache>
                <c:ptCount val="1"/>
                <c:pt idx="0">
                  <c:v> Liquidada 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Plan1!$B$53</c:f>
              <c:numCache>
                <c:formatCode>_(* #,##0.00_);_(* \(#,##0.00\);_(* "-"??_);_(@_)</c:formatCode>
                <c:ptCount val="1"/>
                <c:pt idx="0">
                  <c:v>9235117.3100000005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2-45A0-94BE-F35D06D2873E}"/>
            </c:ext>
          </c:extLst>
        </c:ser>
        <c:ser>
          <c:idx val="2"/>
          <c:order val="2"/>
          <c:tx>
            <c:strRef>
              <c:f>Plan1!$A$54</c:f>
              <c:strCache>
                <c:ptCount val="1"/>
                <c:pt idx="0">
                  <c:v> Paga 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Plan1!$B$54</c:f>
              <c:numCache>
                <c:formatCode>_(* #,##0.00_);_(* \(#,##0.00\);_(* "-"??_);_(@_)</c:formatCode>
                <c:ptCount val="1"/>
                <c:pt idx="0">
                  <c:v>8966151.2599999998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62-45A0-94BE-F35D06D287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97735936"/>
        <c:axId val="155624000"/>
      </c:barChart>
      <c:catAx>
        <c:axId val="197735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624000"/>
        <c:crosses val="autoZero"/>
        <c:auto val="1"/>
        <c:lblAlgn val="ctr"/>
        <c:lblOffset val="100"/>
        <c:noMultiLvlLbl val="0"/>
      </c:catAx>
      <c:valAx>
        <c:axId val="155624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1977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20516912262273"/>
          <c:y val="0.92910305821850148"/>
          <c:w val="0.60851723545868641"/>
          <c:h val="5.4846950059250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Bodoni MT" panose="02070603080606020203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>
                <a:solidFill>
                  <a:schemeClr val="tx1"/>
                </a:solidFill>
              </a:rPr>
              <a:t>Despesas por categoria econômica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4CE-4E28-B154-534DA68E27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4CE-4E28-B154-534DA68E276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4CE-4E28-B154-534DA68E27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spc="0" baseline="0">
                      <a:solidFill>
                        <a:srgbClr val="FF0000"/>
                      </a:solidFill>
                      <a:latin typeface="Bodoni MT" panose="02070603080606020203" pitchFamily="18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4CE-4E28-B154-534DA68E27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spc="0" baseline="0">
                      <a:solidFill>
                        <a:srgbClr val="FF0000"/>
                      </a:solidFill>
                      <a:latin typeface="Bodoni MT" panose="02070603080606020203" pitchFamily="18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4CE-4E28-B154-534DA68E27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500" b="1">
                      <a:solidFill>
                        <a:srgbClr val="FF0000"/>
                      </a:solidFill>
                      <a:latin typeface="Bodoni MT" panose="02070603080606020203" pitchFamily="18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4CE-4E28-B154-534DA68E2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 b="1">
                    <a:solidFill>
                      <a:schemeClr val="tx1"/>
                    </a:solidFill>
                    <a:latin typeface="Bodoni MT" panose="02070603080606020203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Plan1!$A$77:$A$80</c:f>
              <c:strCache>
                <c:ptCount val="3"/>
                <c:pt idx="0">
                  <c:v> Pessoal </c:v>
                </c:pt>
                <c:pt idx="1">
                  <c:v> Custeio das atividades </c:v>
                </c:pt>
                <c:pt idx="2">
                  <c:v> Investimentos </c:v>
                </c:pt>
              </c:strCache>
            </c:strRef>
          </c:cat>
          <c:val>
            <c:numRef>
              <c:f>Plan1!$B$77:$B$80</c:f>
              <c:numCache>
                <c:formatCode>_(* #,##0.00_);_(* \(#,##0.00\);_(* "-"??_);_(@_)</c:formatCode>
                <c:ptCount val="3"/>
                <c:pt idx="0">
                  <c:v>5190521.95</c:v>
                </c:pt>
                <c:pt idx="1">
                  <c:v>4002757.71</c:v>
                </c:pt>
                <c:pt idx="2">
                  <c:v>41837.65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E-4E28-B154-534DA68E276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500" b="1" dirty="0">
                <a:solidFill>
                  <a:schemeClr val="tx1"/>
                </a:solidFill>
                <a:latin typeface="Bodoni MT" panose="02070603080606020203" pitchFamily="18" charset="0"/>
              </a:rPr>
              <a:t>Indicadores da saúde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27-41E9-B267-93FFC4701E79}"/>
              </c:ext>
            </c:extLst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2"/>
                </a:solidFill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27-41E9-B267-93FFC4701E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Plan1!$A$162:$A$180</c:f>
              <c:strCach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1º Quadrimestre</c:v>
                </c:pt>
                <c:pt idx="18">
                  <c:v>2º Quadrimestre</c:v>
                </c:pt>
              </c:strCache>
            </c:strRef>
          </c:cat>
          <c:val>
            <c:numRef>
              <c:f>Plan1!$B$162:$B$180</c:f>
              <c:numCache>
                <c:formatCode>_(* #,##0.00_);_(* \(#,##0.00\);_(* "-"??_);_(@_)</c:formatCode>
                <c:ptCount val="19"/>
                <c:pt idx="0">
                  <c:v>16.95</c:v>
                </c:pt>
                <c:pt idx="1">
                  <c:v>16.46</c:v>
                </c:pt>
                <c:pt idx="2">
                  <c:v>16.45</c:v>
                </c:pt>
                <c:pt idx="3">
                  <c:v>17.39</c:v>
                </c:pt>
                <c:pt idx="4">
                  <c:v>17.54</c:v>
                </c:pt>
                <c:pt idx="5">
                  <c:v>17.41</c:v>
                </c:pt>
                <c:pt idx="6">
                  <c:v>18.14</c:v>
                </c:pt>
                <c:pt idx="7">
                  <c:v>17.87</c:v>
                </c:pt>
                <c:pt idx="8">
                  <c:v>16.59</c:v>
                </c:pt>
                <c:pt idx="9">
                  <c:v>18.38</c:v>
                </c:pt>
                <c:pt idx="10">
                  <c:v>21.53</c:v>
                </c:pt>
                <c:pt idx="11">
                  <c:v>20.39</c:v>
                </c:pt>
                <c:pt idx="12">
                  <c:v>19.77</c:v>
                </c:pt>
                <c:pt idx="13">
                  <c:v>19.63</c:v>
                </c:pt>
                <c:pt idx="14">
                  <c:v>16.07</c:v>
                </c:pt>
                <c:pt idx="15">
                  <c:v>17.2</c:v>
                </c:pt>
                <c:pt idx="16">
                  <c:v>19.28</c:v>
                </c:pt>
                <c:pt idx="17">
                  <c:v>17.690000000000001</c:v>
                </c:pt>
                <c:pt idx="18">
                  <c:v>18.73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7-41E9-B267-93FFC4701E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60500736"/>
        <c:axId val="160461888"/>
        <c:axId val="0"/>
      </c:bar3DChart>
      <c:catAx>
        <c:axId val="1605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461888"/>
        <c:crosses val="autoZero"/>
        <c:auto val="1"/>
        <c:lblAlgn val="ctr"/>
        <c:lblOffset val="100"/>
        <c:noMultiLvlLbl val="0"/>
      </c:catAx>
      <c:valAx>
        <c:axId val="160461888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6050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r>
              <a:rPr lang="pt-BR" sz="2400" b="1" i="0" baseline="0">
                <a:solidFill>
                  <a:schemeClr val="tx1"/>
                </a:solidFill>
                <a:effectLst/>
                <a:latin typeface="Bodoni MT" panose="02070603080606020203" pitchFamily="18" charset="0"/>
              </a:rPr>
              <a:t>Evolução mensal dos gastos com Saúde</a:t>
            </a:r>
            <a:endParaRPr lang="pt-BR" sz="2400" b="1">
              <a:solidFill>
                <a:schemeClr val="tx1"/>
              </a:solidFill>
              <a:effectLst/>
              <a:latin typeface="Bodoni MT" panose="02070603080606020203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1B2-42BB-ADF6-1D69E0E6F9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1B2-42BB-ADF6-1D69E0E6F9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1B2-42BB-ADF6-1D69E0E6F9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1B2-42BB-ADF6-1D69E0E6F9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1B2-42BB-ADF6-1D69E0E6F9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1B2-42BB-ADF6-1D69E0E6F9D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A1B2-42BB-ADF6-1D69E0E6F9D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A1B2-42BB-ADF6-1D69E0E6F9D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1B2-42BB-ADF6-1D69E0E6F9D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1B2-42BB-ADF6-1D69E0E6F9D5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1B2-42BB-ADF6-1D69E0E6F9D5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1B2-42BB-ADF6-1D69E0E6F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Plan1!$A$267:$A$278</c:f>
              <c:strCache>
                <c:ptCount val="12"/>
                <c:pt idx="0">
                  <c:v>Set/22</c:v>
                </c:pt>
                <c:pt idx="1">
                  <c:v>Out/22</c:v>
                </c:pt>
                <c:pt idx="2">
                  <c:v>Nov/22</c:v>
                </c:pt>
                <c:pt idx="3">
                  <c:v>Dez/22</c:v>
                </c:pt>
                <c:pt idx="4">
                  <c:v>Jan/23</c:v>
                </c:pt>
                <c:pt idx="5">
                  <c:v>Fev/23</c:v>
                </c:pt>
                <c:pt idx="6">
                  <c:v>Mar/23</c:v>
                </c:pt>
                <c:pt idx="7">
                  <c:v>Abr/23</c:v>
                </c:pt>
                <c:pt idx="8">
                  <c:v>Mai/23</c:v>
                </c:pt>
                <c:pt idx="9">
                  <c:v>Jun/23</c:v>
                </c:pt>
                <c:pt idx="10">
                  <c:v>Jul/23</c:v>
                </c:pt>
                <c:pt idx="11">
                  <c:v>Ago/23</c:v>
                </c:pt>
              </c:strCache>
            </c:strRef>
          </c:cat>
          <c:val>
            <c:numRef>
              <c:f>Plan1!$B$267:$B$278</c:f>
              <c:numCache>
                <c:formatCode>_(* #,##0.00_);_(* \(#,##0.00\);_(* "-"??_);_(@_)</c:formatCode>
                <c:ptCount val="12"/>
                <c:pt idx="0">
                  <c:v>16.63</c:v>
                </c:pt>
                <c:pt idx="1">
                  <c:v>19.27</c:v>
                </c:pt>
                <c:pt idx="2">
                  <c:v>19.02</c:v>
                </c:pt>
                <c:pt idx="3">
                  <c:v>18.93</c:v>
                </c:pt>
                <c:pt idx="4">
                  <c:v>19.28</c:v>
                </c:pt>
                <c:pt idx="5">
                  <c:v>14.94</c:v>
                </c:pt>
                <c:pt idx="6">
                  <c:v>14.59</c:v>
                </c:pt>
                <c:pt idx="7">
                  <c:v>17.88</c:v>
                </c:pt>
                <c:pt idx="8">
                  <c:v>17.329999999999998</c:v>
                </c:pt>
                <c:pt idx="9">
                  <c:v>18.64</c:v>
                </c:pt>
                <c:pt idx="10">
                  <c:v>18.510000000000002</c:v>
                </c:pt>
                <c:pt idx="11">
                  <c:v>18.73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1B2-42BB-ADF6-1D69E0E6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154176"/>
        <c:axId val="160466624"/>
        <c:axId val="0"/>
      </c:bar3DChart>
      <c:catAx>
        <c:axId val="18315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endParaRPr lang="pt-BR"/>
          </a:p>
        </c:txPr>
        <c:crossAx val="160466624"/>
        <c:crosses val="autoZero"/>
        <c:auto val="1"/>
        <c:lblAlgn val="ctr"/>
        <c:lblOffset val="100"/>
        <c:noMultiLvlLbl val="0"/>
      </c:catAx>
      <c:valAx>
        <c:axId val="16046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8315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E-4CCA-ACFD-FAE056BC4035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prst="convex"/>
              </a:sp3d>
            </c:spPr>
            <c:extLst>
              <c:ext xmlns:c16="http://schemas.microsoft.com/office/drawing/2014/chart" uri="{C3380CC4-5D6E-409C-BE32-E72D297353CC}">
                <c16:uniqueId val="{00000003-574E-4CCA-ACFD-FAE056BC4035}"/>
              </c:ext>
            </c:extLst>
          </c:dPt>
          <c:dLbls>
            <c:delete val="1"/>
          </c:dLbls>
          <c:cat>
            <c:strRef>
              <c:f>A065345189_28_143_208!$A$6:$A$7</c:f>
              <c:strCache>
                <c:ptCount val="2"/>
                <c:pt idx="0">
                  <c:v>Eletivo</c:v>
                </c:pt>
                <c:pt idx="1">
                  <c:v>Urgência</c:v>
                </c:pt>
              </c:strCache>
            </c:strRef>
          </c:cat>
          <c:val>
            <c:numRef>
              <c:f>A065345189_28_143_208!$B$6:$B$7</c:f>
              <c:numCache>
                <c:formatCode>General</c:formatCode>
                <c:ptCount val="2"/>
                <c:pt idx="0">
                  <c:v>19</c:v>
                </c:pt>
                <c:pt idx="1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E-4CCA-ACFD-FAE056BC40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278C-496A-8187-0EBC52C819AC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278C-496A-8187-0EBC52C819A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77847626819799"/>
                      <c:h val="0.135662374212612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78C-496A-8187-0EBC52C819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8C-496A-8187-0EBC52C81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Planilha1!$E$5:$E$6</c:f>
              <c:strCache>
                <c:ptCount val="2"/>
                <c:pt idx="0">
                  <c:v>Masc.</c:v>
                </c:pt>
                <c:pt idx="1">
                  <c:v>Fem.</c:v>
                </c:pt>
              </c:strCache>
            </c:strRef>
          </c:cat>
          <c:val>
            <c:numRef>
              <c:f>Planilha1!$F$5:$F$6</c:f>
              <c:numCache>
                <c:formatCode>General</c:formatCode>
                <c:ptCount val="2"/>
                <c:pt idx="0">
                  <c:v>14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8C-496A-8187-0EBC52C819A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CC62-4778-96C9-424069FEC111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CC62-4778-96C9-424069FEC1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Planilha1!$D$20:$D$21</c:f>
              <c:strCache>
                <c:ptCount val="2"/>
                <c:pt idx="0">
                  <c:v>Masc.</c:v>
                </c:pt>
                <c:pt idx="1">
                  <c:v>Fem.</c:v>
                </c:pt>
              </c:strCache>
            </c:strRef>
          </c:cat>
          <c:val>
            <c:numRef>
              <c:f>Planilha1!$E$20:$E$21</c:f>
              <c:numCache>
                <c:formatCode>General</c:formatCode>
                <c:ptCount val="2"/>
                <c:pt idx="0">
                  <c:v>18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2-4778-96C9-424069FEC11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72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A090931177_223_114_163!$A$7:$A$15</c:f>
              <c:strCache>
                <c:ptCount val="9"/>
                <c:pt idx="0">
                  <c:v>Doenças do aparelho circulatório</c:v>
                </c:pt>
                <c:pt idx="1">
                  <c:v>Doenças do aparelho respiratório</c:v>
                </c:pt>
                <c:pt idx="2">
                  <c:v>Doenças do sistema nervoso</c:v>
                </c:pt>
                <c:pt idx="3">
                  <c:v>Neoplasias (tumores)</c:v>
                </c:pt>
                <c:pt idx="4">
                  <c:v>Causas externas</c:v>
                </c:pt>
                <c:pt idx="5">
                  <c:v>Doenças do aparelho digestivo</c:v>
                </c:pt>
                <c:pt idx="6">
                  <c:v>Alg dças infecciosas e parasitárias</c:v>
                </c:pt>
                <c:pt idx="7">
                  <c:v>Doenças endócrinas nutricionais e metabólicas</c:v>
                </c:pt>
                <c:pt idx="8">
                  <c:v>Transtornos mentais e comportamentais</c:v>
                </c:pt>
              </c:strCache>
            </c:strRef>
          </c:cat>
          <c:val>
            <c:numRef>
              <c:f>A090931177_223_114_163!$B$7:$B$15</c:f>
              <c:numCache>
                <c:formatCode>General</c:formatCode>
                <c:ptCount val="9"/>
                <c:pt idx="0">
                  <c:v>16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C-4617-8A04-1E6387699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34"/>
        <c:axId val="567864240"/>
        <c:axId val="567863408"/>
      </c:barChart>
      <c:catAx>
        <c:axId val="56786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7863408"/>
        <c:crosses val="autoZero"/>
        <c:auto val="1"/>
        <c:lblAlgn val="ctr"/>
        <c:lblOffset val="100"/>
        <c:noMultiLvlLbl val="0"/>
      </c:catAx>
      <c:valAx>
        <c:axId val="5678634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786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A090418170_233_199_247!$A$6:$A$12</c:f>
              <c:strCache>
                <c:ptCount val="7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 e+</c:v>
                </c:pt>
              </c:strCache>
            </c:strRef>
          </c:cat>
          <c:val>
            <c:numRef>
              <c:f>A090418170_233_199_247!$B$6:$B$12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9-4FC6-BC26-66C720E6A727}"/>
            </c:ext>
          </c:extLst>
        </c:ser>
        <c:ser>
          <c:idx val="1"/>
          <c:order val="1"/>
          <c:spPr>
            <a:solidFill>
              <a:srgbClr val="FF33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A090418170_233_199_247!$A$6:$A$12</c:f>
              <c:strCache>
                <c:ptCount val="7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 e+</c:v>
                </c:pt>
              </c:strCache>
            </c:strRef>
          </c:cat>
          <c:val>
            <c:numRef>
              <c:f>A090418170_233_199_247!$C$6:$C$12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9-4FC6-BC26-66C720E6A7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3"/>
        <c:overlap val="-27"/>
        <c:axId val="2029342960"/>
        <c:axId val="2029345872"/>
      </c:barChart>
      <c:catAx>
        <c:axId val="202934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9345872"/>
        <c:crosses val="autoZero"/>
        <c:auto val="1"/>
        <c:lblAlgn val="ctr"/>
        <c:lblOffset val="100"/>
        <c:noMultiLvlLbl val="0"/>
      </c:catAx>
      <c:valAx>
        <c:axId val="2029345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934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1935956671"/>
        <c:axId val="1935955007"/>
      </c:barChart>
      <c:catAx>
        <c:axId val="1935956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5955007"/>
        <c:crosses val="autoZero"/>
        <c:auto val="1"/>
        <c:lblAlgn val="ctr"/>
        <c:lblOffset val="100"/>
        <c:noMultiLvlLbl val="0"/>
      </c:catAx>
      <c:valAx>
        <c:axId val="1935955007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93595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2-3202-4F18-8D0B-EE3B15A801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6-3202-4F18-8D0B-EE3B15A801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3202-4F18-8D0B-EE3B15A801E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4-3202-4F18-8D0B-EE3B15A801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5-3202-4F18-8D0B-EE3B15A801ED}"/>
              </c:ext>
            </c:extLst>
          </c:dPt>
          <c:dLbls>
            <c:dLbl>
              <c:idx val="0"/>
              <c:layout>
                <c:manualLayout>
                  <c:x val="0"/>
                  <c:y val="-9.1487666904210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4057960726911"/>
                      <c:h val="0.15682624961257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02-4F18-8D0B-EE3B15A801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5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Planilha1!$C$9:$C$14</c:f>
              <c:strCache>
                <c:ptCount val="6"/>
                <c:pt idx="0">
                  <c:v>Atenção Primária</c:v>
                </c:pt>
                <c:pt idx="1">
                  <c:v>Média e Alta Complexidade</c:v>
                </c:pt>
                <c:pt idx="2">
                  <c:v>Investimento</c:v>
                </c:pt>
                <c:pt idx="3">
                  <c:v>Vigilância em Saúde </c:v>
                </c:pt>
                <c:pt idx="4">
                  <c:v>Farmácia Básica</c:v>
                </c:pt>
                <c:pt idx="5">
                  <c:v>Gestão em Saúde</c:v>
                </c:pt>
              </c:strCache>
            </c:strRef>
          </c:cat>
          <c:val>
            <c:numRef>
              <c:f>Planilha1!$D$9:$D$14</c:f>
              <c:numCache>
                <c:formatCode>#,##0.00</c:formatCode>
                <c:ptCount val="6"/>
                <c:pt idx="0">
                  <c:v>2169087.69</c:v>
                </c:pt>
                <c:pt idx="1">
                  <c:v>1133349.33</c:v>
                </c:pt>
                <c:pt idx="2">
                  <c:v>344892</c:v>
                </c:pt>
                <c:pt idx="3">
                  <c:v>112417.23</c:v>
                </c:pt>
                <c:pt idx="4">
                  <c:v>81411.199999999997</c:v>
                </c:pt>
                <c:pt idx="5">
                  <c:v>23330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2-4F18-8D0B-EE3B15A80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539469455"/>
        <c:axId val="539453647"/>
      </c:barChart>
      <c:catAx>
        <c:axId val="539469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9453647"/>
        <c:crosses val="autoZero"/>
        <c:auto val="1"/>
        <c:lblAlgn val="ctr"/>
        <c:lblOffset val="100"/>
        <c:noMultiLvlLbl val="0"/>
      </c:catAx>
      <c:valAx>
        <c:axId val="5394536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394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83B6C-F4FA-45A8-A359-8DA092AA537D}" type="doc">
      <dgm:prSet loTypeId="urn:microsoft.com/office/officeart/2005/8/layout/matrix2" loCatId="matrix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6FE7A2A-CFD1-4499-879E-19AF4FF16622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Nascidos Vivos </a:t>
          </a:r>
        </a:p>
      </dgm:t>
    </dgm:pt>
    <dgm:pt modelId="{D914DE9C-5DA2-4011-8013-4BB5A34CB41C}" type="parTrans" cxnId="{5128753E-8341-4579-B4D0-01E7350302F0}">
      <dgm:prSet/>
      <dgm:spPr/>
      <dgm:t>
        <a:bodyPr/>
        <a:lstStyle/>
        <a:p>
          <a:endParaRPr lang="pt-BR"/>
        </a:p>
      </dgm:t>
    </dgm:pt>
    <dgm:pt modelId="{5398C013-0066-423F-A932-14C9B9EB3ADC}" type="sibTrans" cxnId="{5128753E-8341-4579-B4D0-01E7350302F0}">
      <dgm:prSet/>
      <dgm:spPr/>
      <dgm:t>
        <a:bodyPr/>
        <a:lstStyle/>
        <a:p>
          <a:endParaRPr lang="pt-BR"/>
        </a:p>
      </dgm:t>
    </dgm:pt>
    <dgm:pt modelId="{674E330B-3771-435E-A20E-E6E19EE9AA7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Óbitos</a:t>
          </a:r>
        </a:p>
      </dgm:t>
    </dgm:pt>
    <dgm:pt modelId="{CC3D4E31-DB9B-4A8E-95EC-AF3C22E21E14}" type="parTrans" cxnId="{A2EE4265-505E-4B7C-B162-F7A45CAFB774}">
      <dgm:prSet/>
      <dgm:spPr/>
      <dgm:t>
        <a:bodyPr/>
        <a:lstStyle/>
        <a:p>
          <a:endParaRPr lang="pt-BR"/>
        </a:p>
      </dgm:t>
    </dgm:pt>
    <dgm:pt modelId="{6AB3C102-42CB-4377-B438-744C6C8D2A75}" type="sibTrans" cxnId="{A2EE4265-505E-4B7C-B162-F7A45CAFB774}">
      <dgm:prSet/>
      <dgm:spPr/>
      <dgm:t>
        <a:bodyPr/>
        <a:lstStyle/>
        <a:p>
          <a:endParaRPr lang="pt-BR"/>
        </a:p>
      </dgm:t>
    </dgm:pt>
    <dgm:pt modelId="{CE49F95A-1E4B-4A60-8A90-FE54425B674C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87</a:t>
          </a:r>
        </a:p>
      </dgm:t>
    </dgm:pt>
    <dgm:pt modelId="{B6A6FB09-CA7A-43AE-B5A7-303B4FE990CC}" type="parTrans" cxnId="{972E8463-37AF-4968-8A49-4CC22C69FB38}">
      <dgm:prSet/>
      <dgm:spPr/>
      <dgm:t>
        <a:bodyPr/>
        <a:lstStyle/>
        <a:p>
          <a:endParaRPr lang="pt-BR"/>
        </a:p>
      </dgm:t>
    </dgm:pt>
    <dgm:pt modelId="{9C0D6163-B7FB-48BB-B357-5302EB3E26C0}" type="sibTrans" cxnId="{972E8463-37AF-4968-8A49-4CC22C69FB38}">
      <dgm:prSet/>
      <dgm:spPr/>
      <dgm:t>
        <a:bodyPr/>
        <a:lstStyle/>
        <a:p>
          <a:endParaRPr lang="pt-BR"/>
        </a:p>
      </dgm:t>
    </dgm:pt>
    <dgm:pt modelId="{4EB45A76-91AF-474B-98EF-E430B09D4151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39</a:t>
          </a:r>
        </a:p>
        <a:p>
          <a:endParaRPr lang="pt-BR" b="1" dirty="0">
            <a:solidFill>
              <a:schemeClr val="tx1"/>
            </a:solidFill>
          </a:endParaRPr>
        </a:p>
      </dgm:t>
    </dgm:pt>
    <dgm:pt modelId="{55EC88EE-EE6C-41CF-A00E-4C4B34C90AB1}" type="parTrans" cxnId="{21B6505F-60A9-401D-8610-149260FCC549}">
      <dgm:prSet/>
      <dgm:spPr/>
      <dgm:t>
        <a:bodyPr/>
        <a:lstStyle/>
        <a:p>
          <a:endParaRPr lang="pt-BR"/>
        </a:p>
      </dgm:t>
    </dgm:pt>
    <dgm:pt modelId="{3894116E-222A-4466-8D31-6D3610681B00}" type="sibTrans" cxnId="{21B6505F-60A9-401D-8610-149260FCC549}">
      <dgm:prSet/>
      <dgm:spPr/>
      <dgm:t>
        <a:bodyPr/>
        <a:lstStyle/>
        <a:p>
          <a:endParaRPr lang="pt-BR"/>
        </a:p>
      </dgm:t>
    </dgm:pt>
    <dgm:pt modelId="{C8012A59-7DB1-4338-86E8-DA28687E3A1D}" type="pres">
      <dgm:prSet presAssocID="{66183B6C-F4FA-45A8-A359-8DA092AA537D}" presName="matrix" presStyleCnt="0">
        <dgm:presLayoutVars>
          <dgm:chMax val="1"/>
          <dgm:dir/>
          <dgm:resizeHandles val="exact"/>
        </dgm:presLayoutVars>
      </dgm:prSet>
      <dgm:spPr/>
    </dgm:pt>
    <dgm:pt modelId="{02456C56-A567-44C8-A1D8-145726608238}" type="pres">
      <dgm:prSet presAssocID="{66183B6C-F4FA-45A8-A359-8DA092AA537D}" presName="axisShape" presStyleLbl="bgShp" presStyleIdx="0" presStyleCnt="1" custLinFactNeighborX="204" custLinFactNeighborY="536"/>
      <dgm:spPr/>
    </dgm:pt>
    <dgm:pt modelId="{79973ADD-9A09-40A3-A487-F3644612DCDE}" type="pres">
      <dgm:prSet presAssocID="{66183B6C-F4FA-45A8-A359-8DA092AA537D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E6DBA8-8742-4461-9F3C-0A58E56626A5}" type="pres">
      <dgm:prSet presAssocID="{66183B6C-F4FA-45A8-A359-8DA092AA537D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EDFDE6-34D4-4DC4-80E1-049A37136BB9}" type="pres">
      <dgm:prSet presAssocID="{66183B6C-F4FA-45A8-A359-8DA092AA537D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9C23BB-5590-4BCA-A956-9600788C9208}" type="pres">
      <dgm:prSet presAssocID="{66183B6C-F4FA-45A8-A359-8DA092AA537D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C57D23-7AC4-4F49-B9E2-FB1FA669828B}" type="presOf" srcId="{4EB45A76-91AF-474B-98EF-E430B09D4151}" destId="{B59C23BB-5590-4BCA-A956-9600788C9208}" srcOrd="0" destOrd="0" presId="urn:microsoft.com/office/officeart/2005/8/layout/matrix2"/>
    <dgm:cxn modelId="{43CF332C-97DC-4F1C-B489-4A2DB238B1A6}" type="presOf" srcId="{66183B6C-F4FA-45A8-A359-8DA092AA537D}" destId="{C8012A59-7DB1-4338-86E8-DA28687E3A1D}" srcOrd="0" destOrd="0" presId="urn:microsoft.com/office/officeart/2005/8/layout/matrix2"/>
    <dgm:cxn modelId="{1F5F4C2D-4060-469E-A81A-67452C77E6F8}" type="presOf" srcId="{CE49F95A-1E4B-4A60-8A90-FE54425B674C}" destId="{6DEDFDE6-34D4-4DC4-80E1-049A37136BB9}" srcOrd="0" destOrd="0" presId="urn:microsoft.com/office/officeart/2005/8/layout/matrix2"/>
    <dgm:cxn modelId="{5128753E-8341-4579-B4D0-01E7350302F0}" srcId="{66183B6C-F4FA-45A8-A359-8DA092AA537D}" destId="{96FE7A2A-CFD1-4499-879E-19AF4FF16622}" srcOrd="0" destOrd="0" parTransId="{D914DE9C-5DA2-4011-8013-4BB5A34CB41C}" sibTransId="{5398C013-0066-423F-A932-14C9B9EB3ADC}"/>
    <dgm:cxn modelId="{21B6505F-60A9-401D-8610-149260FCC549}" srcId="{66183B6C-F4FA-45A8-A359-8DA092AA537D}" destId="{4EB45A76-91AF-474B-98EF-E430B09D4151}" srcOrd="3" destOrd="0" parTransId="{55EC88EE-EE6C-41CF-A00E-4C4B34C90AB1}" sibTransId="{3894116E-222A-4466-8D31-6D3610681B00}"/>
    <dgm:cxn modelId="{972E8463-37AF-4968-8A49-4CC22C69FB38}" srcId="{66183B6C-F4FA-45A8-A359-8DA092AA537D}" destId="{CE49F95A-1E4B-4A60-8A90-FE54425B674C}" srcOrd="2" destOrd="0" parTransId="{B6A6FB09-CA7A-43AE-B5A7-303B4FE990CC}" sibTransId="{9C0D6163-B7FB-48BB-B357-5302EB3E26C0}"/>
    <dgm:cxn modelId="{A2EE4265-505E-4B7C-B162-F7A45CAFB774}" srcId="{66183B6C-F4FA-45A8-A359-8DA092AA537D}" destId="{674E330B-3771-435E-A20E-E6E19EE9AA7F}" srcOrd="1" destOrd="0" parTransId="{CC3D4E31-DB9B-4A8E-95EC-AF3C22E21E14}" sibTransId="{6AB3C102-42CB-4377-B438-744C6C8D2A75}"/>
    <dgm:cxn modelId="{B17BB3CA-18B2-497E-B60E-F54C384A8EF6}" type="presOf" srcId="{96FE7A2A-CFD1-4499-879E-19AF4FF16622}" destId="{79973ADD-9A09-40A3-A487-F3644612DCDE}" srcOrd="0" destOrd="0" presId="urn:microsoft.com/office/officeart/2005/8/layout/matrix2"/>
    <dgm:cxn modelId="{0A9B85CB-3B88-4DA4-82A6-25D8185ABD70}" type="presOf" srcId="{674E330B-3771-435E-A20E-E6E19EE9AA7F}" destId="{04E6DBA8-8742-4461-9F3C-0A58E56626A5}" srcOrd="0" destOrd="0" presId="urn:microsoft.com/office/officeart/2005/8/layout/matrix2"/>
    <dgm:cxn modelId="{5DC1C6F2-CB39-47DD-9606-80E5FDF91F75}" type="presParOf" srcId="{C8012A59-7DB1-4338-86E8-DA28687E3A1D}" destId="{02456C56-A567-44C8-A1D8-145726608238}" srcOrd="0" destOrd="0" presId="urn:microsoft.com/office/officeart/2005/8/layout/matrix2"/>
    <dgm:cxn modelId="{D2BE0BD5-3921-4EF8-9D7D-EC9C7DBD7B2C}" type="presParOf" srcId="{C8012A59-7DB1-4338-86E8-DA28687E3A1D}" destId="{79973ADD-9A09-40A3-A487-F3644612DCDE}" srcOrd="1" destOrd="0" presId="urn:microsoft.com/office/officeart/2005/8/layout/matrix2"/>
    <dgm:cxn modelId="{EFF256FC-C7E3-4564-9036-A76E5FA8B51B}" type="presParOf" srcId="{C8012A59-7DB1-4338-86E8-DA28687E3A1D}" destId="{04E6DBA8-8742-4461-9F3C-0A58E56626A5}" srcOrd="2" destOrd="0" presId="urn:microsoft.com/office/officeart/2005/8/layout/matrix2"/>
    <dgm:cxn modelId="{25DA640A-DF75-4CDC-95F1-40D01B9E4CE3}" type="presParOf" srcId="{C8012A59-7DB1-4338-86E8-DA28687E3A1D}" destId="{6DEDFDE6-34D4-4DC4-80E1-049A37136BB9}" srcOrd="3" destOrd="0" presId="urn:microsoft.com/office/officeart/2005/8/layout/matrix2"/>
    <dgm:cxn modelId="{70CB4B01-6B08-4923-9D48-8F87DABF9832}" type="presParOf" srcId="{C8012A59-7DB1-4338-86E8-DA28687E3A1D}" destId="{B59C23BB-5590-4BCA-A956-9600788C920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56C56-A567-44C8-A1D8-145726608238}">
      <dsp:nvSpPr>
        <dsp:cNvPr id="0" name=""/>
        <dsp:cNvSpPr/>
      </dsp:nvSpPr>
      <dsp:spPr>
        <a:xfrm>
          <a:off x="3237608" y="0"/>
          <a:ext cx="5424881" cy="542488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73ADD-9A09-40A3-A487-F3644612DCDE}">
      <dsp:nvSpPr>
        <dsp:cNvPr id="0" name=""/>
        <dsp:cNvSpPr/>
      </dsp:nvSpPr>
      <dsp:spPr>
        <a:xfrm>
          <a:off x="3579158" y="352617"/>
          <a:ext cx="2169952" cy="21699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solidFill>
                <a:schemeClr val="tx1"/>
              </a:solidFill>
            </a:rPr>
            <a:t>Nascidos Vivos </a:t>
          </a:r>
        </a:p>
      </dsp:txBody>
      <dsp:txXfrm>
        <a:off x="3685086" y="458545"/>
        <a:ext cx="1958096" cy="1958096"/>
      </dsp:txXfrm>
    </dsp:sp>
    <dsp:sp modelId="{04E6DBA8-8742-4461-9F3C-0A58E56626A5}">
      <dsp:nvSpPr>
        <dsp:cNvPr id="0" name=""/>
        <dsp:cNvSpPr/>
      </dsp:nvSpPr>
      <dsp:spPr>
        <a:xfrm>
          <a:off x="6128852" y="352617"/>
          <a:ext cx="2169952" cy="216995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solidFill>
                <a:schemeClr val="tx1"/>
              </a:solidFill>
            </a:rPr>
            <a:t>Óbitos</a:t>
          </a:r>
        </a:p>
      </dsp:txBody>
      <dsp:txXfrm>
        <a:off x="6234780" y="458545"/>
        <a:ext cx="1958096" cy="1958096"/>
      </dsp:txXfrm>
    </dsp:sp>
    <dsp:sp modelId="{6DEDFDE6-34D4-4DC4-80E1-049A37136BB9}">
      <dsp:nvSpPr>
        <dsp:cNvPr id="0" name=""/>
        <dsp:cNvSpPr/>
      </dsp:nvSpPr>
      <dsp:spPr>
        <a:xfrm>
          <a:off x="3579158" y="2902311"/>
          <a:ext cx="2169952" cy="216995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solidFill>
                <a:schemeClr val="tx1"/>
              </a:solidFill>
            </a:rPr>
            <a:t>87</a:t>
          </a:r>
        </a:p>
      </dsp:txBody>
      <dsp:txXfrm>
        <a:off x="3685086" y="3008239"/>
        <a:ext cx="1958096" cy="1958096"/>
      </dsp:txXfrm>
    </dsp:sp>
    <dsp:sp modelId="{B59C23BB-5590-4BCA-A956-9600788C9208}">
      <dsp:nvSpPr>
        <dsp:cNvPr id="0" name=""/>
        <dsp:cNvSpPr/>
      </dsp:nvSpPr>
      <dsp:spPr>
        <a:xfrm>
          <a:off x="6128852" y="2902311"/>
          <a:ext cx="2169952" cy="21699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solidFill>
                <a:schemeClr val="tx1"/>
              </a:solidFill>
            </a:rPr>
            <a:t>39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b="1" kern="1200" dirty="0">
            <a:solidFill>
              <a:schemeClr val="tx1"/>
            </a:solidFill>
          </a:endParaRPr>
        </a:p>
      </dsp:txBody>
      <dsp:txXfrm>
        <a:off x="6234780" y="3008239"/>
        <a:ext cx="1958096" cy="195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0.38868</cdr:x>
      <cdr:y>0.58529</cdr:y>
    </cdr:from>
    <cdr:to>
      <cdr:x>0.52414</cdr:x>
      <cdr:y>0.6821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EDDA7D7-BCBF-45BE-8DAF-0F41C849B578}"/>
            </a:ext>
          </a:extLst>
        </cdr:cNvPr>
        <cdr:cNvSpPr txBox="1"/>
      </cdr:nvSpPr>
      <cdr:spPr>
        <a:xfrm xmlns:a="http://schemas.openxmlformats.org/drawingml/2006/main">
          <a:off x="2021971" y="2231594"/>
          <a:ext cx="704676" cy="369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400" b="1" dirty="0"/>
            <a:t>369</a:t>
          </a:r>
        </a:p>
      </cdr:txBody>
    </cdr:sp>
  </cdr:relSizeAnchor>
  <cdr:relSizeAnchor xmlns:cdr="http://schemas.openxmlformats.org/drawingml/2006/chartDrawing">
    <cdr:from>
      <cdr:x>0.50694</cdr:x>
      <cdr:y>0.07484</cdr:y>
    </cdr:from>
    <cdr:to>
      <cdr:x>0.64959</cdr:x>
      <cdr:y>0.17385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53F3F44-1C65-4046-AF9E-155E54E906D0}"/>
            </a:ext>
          </a:extLst>
        </cdr:cNvPr>
        <cdr:cNvSpPr txBox="1"/>
      </cdr:nvSpPr>
      <cdr:spPr>
        <a:xfrm xmlns:a="http://schemas.openxmlformats.org/drawingml/2006/main">
          <a:off x="2637165" y="285350"/>
          <a:ext cx="742122" cy="37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400" b="1" dirty="0"/>
            <a:t>109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017D3-9924-424B-BCEB-77E242600D87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A040-6F2B-4DB7-8625-22EFC5C76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40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D4971-F33D-4E0A-BDE9-6053944536C6}" type="slidenum">
              <a:rPr lang="pt-BR" altLang="pt-BR" smtClean="0"/>
              <a:pPr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79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3D73C0C-F23E-4BDF-88EA-EA3395781198}" type="slidenum">
              <a:rPr lang="pt-BR" altLang="pt-BR"/>
              <a:pPr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7F353-3739-4750-A5DE-72A497944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D3441-34C2-4862-AC78-AE027C866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776B8E-E55A-49D3-9EE4-9C6845A8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32D353-E562-4A9D-A15C-DEBE94B0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49D7ED-9DC3-4D4C-9FCF-4BBFD16B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76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2F372-BA09-48A9-B182-D9963F21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9918ED-53C5-446C-A0EF-DD458A747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6A2B9-E0DF-47E0-BABE-285A7D97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77F58C-C6D8-4B73-8318-21D43F48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8227BE-DCFA-4A86-AB2C-46D63C0F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07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8C096E-E08B-4451-A99A-17DEB6D72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3D3D1B-E2F9-4632-9309-E95D84B14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7FEBC-16BC-4DA7-BD5E-57D897D9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C765D5-5889-4150-8903-C4B53807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DAF48C-A552-4235-9891-7E2031E3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26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4361C-51E3-4FD8-BA44-981067CB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381899-1C7F-4BC6-B2F9-A6FC07A1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DE040C-C0E8-4F44-A705-98F2A611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A89C2-6741-4412-AA3D-3408F647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BFF92C-6158-4DE1-BFE6-E111E5A4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88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C498E-7DE9-4D58-9A94-658A50F1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8FA6A2-6FBA-455E-B9B1-028851D72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A92662-9A11-4E78-8A9F-79E299CF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D3FE5C-AA63-4431-93E0-FF9D8BEF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C96BCB-7C3A-4BA2-BBD7-78B5BF2A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58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FE8F0-6D99-4D00-970A-E5D3AB4C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48ADB5-3BF6-4E29-B570-821A4E663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7CB6C-3411-409A-953F-F0F184D7A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3995DC-7242-4C0E-9157-AC3F8216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A1A497-B80A-455C-B68C-A888FD6D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697967-481D-4A33-9CA6-900BCDE9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78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5E4A4-3978-4E5A-95B0-1A20474F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75CD5D-A13C-4B01-9AC0-AE87F4F06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360672-81E7-4AE9-9B14-0D22E0A4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2AC4C3-41B0-4530-B14E-A0F41D872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6988F3-B2AB-422E-B888-158F9DAA4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C17E06-7C9C-4BD1-B78B-4D07D637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FDCFE0-C66C-44B6-9529-0226ABBC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16277B-3137-4F25-A851-E4CC1676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8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D35C0-18AE-4567-B5CC-8AFF1A34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585DF8-F7DA-46CA-8B4F-408C8D94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A7B4CB-2334-4669-A0EA-4B6E6AD4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764F95-EEBE-4651-AB5F-396CB9F8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1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DD4107-988A-498B-8EAD-498C17E1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BDEEDF-3F58-47CF-8C8E-32A02C0C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264126-2C3D-427A-A482-59C5CDA6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72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65674-2F4D-4543-B95A-42C0E00E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CF8D2-1BF9-4499-9684-F3476DED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407A64-C831-4AC7-AF51-D3CD7E63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A14977-5E93-45C9-A815-0C77DD41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AE0376-5A76-45C7-B1FC-FA857AB0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CF0B27-BD05-41A6-BD44-8216EC48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F1AA9-CB05-4DA9-8086-3FCD09B5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A12F59-2E51-4614-BF50-208155ABC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E8E92D-E207-461D-B869-EDD34155B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6C4A80-A380-4DD1-AC82-115F0396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FD3492-676E-4621-A73C-AFF49DDB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C737EC-5925-4DED-86E9-79DB076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6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A54F80-A99B-4FDA-AFBA-9B379629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87F73F-5655-4CB2-8ADB-E7D25721F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408707-1B76-46AE-939B-A35E5ADF0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A8CD-4D12-429C-A9A9-B404F97FC5C3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71C47F-8D45-439E-9C2B-C09345609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B64E41-F29F-4D50-B264-0C1C2CD2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6C2B-99AD-4B53-A22C-5DE532AEE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49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5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4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hyperlink" Target="Dados%20MD.xls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546D9C-BBB5-4A18-A996-01EC1AB5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2435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C7ADF92-9699-4968-A579-B115B882CBA9}"/>
              </a:ext>
            </a:extLst>
          </p:cNvPr>
          <p:cNvSpPr txBox="1"/>
          <p:nvPr/>
        </p:nvSpPr>
        <p:spPr>
          <a:xfrm>
            <a:off x="2597426" y="5870713"/>
            <a:ext cx="742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2º Quadrimestre de 2023.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F8440A-30CC-4F70-8CCC-CA79CB0A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4956313"/>
            <a:ext cx="2040835" cy="123245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5050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6D994F-F0EA-4B07-ABEA-168263FA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34" y="1338472"/>
            <a:ext cx="5588480" cy="54784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1CB755-D707-48BC-B0F7-95F376060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52" y="1338471"/>
            <a:ext cx="5742129" cy="547847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AA7989-557B-473C-9AD5-8D9F96FF9EE5}"/>
              </a:ext>
            </a:extLst>
          </p:cNvPr>
          <p:cNvSpPr txBox="1"/>
          <p:nvPr/>
        </p:nvSpPr>
        <p:spPr>
          <a:xfrm>
            <a:off x="145774" y="41051"/>
            <a:ext cx="11714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i="1" dirty="0">
                <a:latin typeface="Bodoni MT" panose="02070603080606020203" pitchFamily="18" charset="0"/>
              </a:rPr>
              <a:t>Indicadores da Atenção Primária  Primeiro Quadrimestre/2023</a:t>
            </a:r>
            <a:endParaRPr lang="pt-BR" sz="3500" i="1" dirty="0">
              <a:latin typeface="Bodoni MT" panose="02070603080606020203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78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1B62A6-B1E6-44EC-81F6-E9299F1A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106017"/>
            <a:ext cx="11754678" cy="67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E88A7E-04D4-4D8C-B660-B1EFE1184C39}"/>
              </a:ext>
            </a:extLst>
          </p:cNvPr>
          <p:cNvSpPr txBox="1"/>
          <p:nvPr/>
        </p:nvSpPr>
        <p:spPr>
          <a:xfrm>
            <a:off x="396632" y="390939"/>
            <a:ext cx="1040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Linha do Tempo de Atendimentos no ESUS</a:t>
            </a:r>
            <a:endParaRPr lang="pt-BR" sz="4000" i="1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0F7FCF-FBC4-4F5B-9C24-D270CDEA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57" y="1383366"/>
            <a:ext cx="11860696" cy="52430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3070FD-2EA2-41E7-87A8-4E4A484F2247}"/>
              </a:ext>
            </a:extLst>
          </p:cNvPr>
          <p:cNvSpPr txBox="1"/>
          <p:nvPr/>
        </p:nvSpPr>
        <p:spPr>
          <a:xfrm>
            <a:off x="8295860" y="2173357"/>
            <a:ext cx="103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  8.196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4434722-8881-492B-9D97-2C0C4F2C5CD1}"/>
              </a:ext>
            </a:extLst>
          </p:cNvPr>
          <p:cNvSpPr txBox="1"/>
          <p:nvPr/>
        </p:nvSpPr>
        <p:spPr>
          <a:xfrm>
            <a:off x="11065565" y="2782957"/>
            <a:ext cx="79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6.354</a:t>
            </a:r>
          </a:p>
        </p:txBody>
      </p:sp>
    </p:spTree>
    <p:extLst>
      <p:ext uri="{BB962C8B-B14F-4D97-AF65-F5344CB8AC3E}">
        <p14:creationId xmlns:p14="http://schemas.microsoft.com/office/powerpoint/2010/main" val="419214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E88A7E-04D4-4D8C-B660-B1EFE1184C39}"/>
              </a:ext>
            </a:extLst>
          </p:cNvPr>
          <p:cNvSpPr txBox="1"/>
          <p:nvPr/>
        </p:nvSpPr>
        <p:spPr>
          <a:xfrm>
            <a:off x="396632" y="390939"/>
            <a:ext cx="1040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rgbClr val="212529"/>
                </a:solidFill>
                <a:effectLst/>
                <a:latin typeface="system-ui"/>
              </a:rPr>
              <a:t>Atendimento por dia da semana/2023 - ESUS</a:t>
            </a:r>
            <a:endParaRPr lang="pt-BR" sz="4000" b="1" i="1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1AE41C-EA4B-4915-80CF-EE64C1CCE44E}"/>
              </a:ext>
            </a:extLst>
          </p:cNvPr>
          <p:cNvSpPr txBox="1"/>
          <p:nvPr/>
        </p:nvSpPr>
        <p:spPr>
          <a:xfrm>
            <a:off x="980661" y="1961322"/>
            <a:ext cx="123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12.717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521E8E3-EADB-4F4D-902B-3FED6FA2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93" y="1214437"/>
            <a:ext cx="11557763" cy="550441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BC2D462-1C33-46A4-A80D-F362526A56A5}"/>
              </a:ext>
            </a:extLst>
          </p:cNvPr>
          <p:cNvSpPr txBox="1"/>
          <p:nvPr/>
        </p:nvSpPr>
        <p:spPr>
          <a:xfrm>
            <a:off x="808383" y="1922323"/>
            <a:ext cx="123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12.717</a:t>
            </a:r>
          </a:p>
        </p:txBody>
      </p:sp>
    </p:spTree>
    <p:extLst>
      <p:ext uri="{BB962C8B-B14F-4D97-AF65-F5344CB8AC3E}">
        <p14:creationId xmlns:p14="http://schemas.microsoft.com/office/powerpoint/2010/main" val="157596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EF650A3-B028-46EE-8E60-5AAEA25D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904"/>
            <a:ext cx="12085983" cy="57646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B53D74-ADCF-40F1-9C99-634A9D7A096C}"/>
              </a:ext>
            </a:extLst>
          </p:cNvPr>
          <p:cNvSpPr txBox="1"/>
          <p:nvPr/>
        </p:nvSpPr>
        <p:spPr>
          <a:xfrm>
            <a:off x="396632" y="390939"/>
            <a:ext cx="1131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rgbClr val="212529"/>
                </a:solidFill>
                <a:effectLst/>
                <a:latin typeface="system-ui"/>
              </a:rPr>
              <a:t>Por </a:t>
            </a:r>
            <a:r>
              <a:rPr lang="pt-BR" sz="4000" b="1" i="1" dirty="0">
                <a:solidFill>
                  <a:srgbClr val="212529"/>
                </a:solidFill>
                <a:latin typeface="system-ui"/>
              </a:rPr>
              <a:t>sexo e turno de atendimento no </a:t>
            </a:r>
            <a:r>
              <a:rPr lang="pt-BR" sz="4000" b="1" i="1" dirty="0">
                <a:solidFill>
                  <a:srgbClr val="212529"/>
                </a:solidFill>
                <a:effectLst/>
                <a:latin typeface="system-ui"/>
              </a:rPr>
              <a:t>– ESUS/2023</a:t>
            </a:r>
            <a:endParaRPr lang="pt-BR" sz="4000" b="1" i="1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7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12D5E2-D43F-45E8-B39E-AE2862823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7" y="768627"/>
            <a:ext cx="11542643" cy="587071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8388A5C-A1EA-45F0-BE53-A3B25138AE21}"/>
              </a:ext>
            </a:extLst>
          </p:cNvPr>
          <p:cNvSpPr txBox="1"/>
          <p:nvPr/>
        </p:nvSpPr>
        <p:spPr>
          <a:xfrm>
            <a:off x="675861" y="0"/>
            <a:ext cx="108005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rgbClr val="212529"/>
                </a:solidFill>
                <a:effectLst/>
                <a:latin typeface="system-ui"/>
              </a:rPr>
              <a:t>Atendimento por </a:t>
            </a:r>
            <a:r>
              <a:rPr lang="pt-BR" sz="4000" b="1" i="1" dirty="0">
                <a:solidFill>
                  <a:srgbClr val="212529"/>
                </a:solidFill>
                <a:latin typeface="system-ui"/>
              </a:rPr>
              <a:t>faixa etária no </a:t>
            </a:r>
            <a:r>
              <a:rPr lang="pt-BR" sz="4000" b="1" i="1" dirty="0">
                <a:solidFill>
                  <a:srgbClr val="212529"/>
                </a:solidFill>
                <a:effectLst/>
                <a:latin typeface="system-ui"/>
              </a:rPr>
              <a:t>ESUS/2023</a:t>
            </a:r>
            <a:endParaRPr lang="pt-BR" sz="4000" b="1" i="1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9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E88A7E-04D4-4D8C-B660-B1EFE1184C39}"/>
              </a:ext>
            </a:extLst>
          </p:cNvPr>
          <p:cNvSpPr txBox="1"/>
          <p:nvPr/>
        </p:nvSpPr>
        <p:spPr>
          <a:xfrm>
            <a:off x="489397" y="283335"/>
            <a:ext cx="97810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i="1" dirty="0">
                <a:latin typeface="Bodoni MT" panose="02070603080606020203" pitchFamily="18" charset="0"/>
              </a:rPr>
              <a:t>Tratamento Fora de Domicílio</a:t>
            </a:r>
            <a:endParaRPr lang="pt-BR" sz="4500" i="1" dirty="0">
              <a:latin typeface="Bodoni MT" panose="020706030806060202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9CC049-20C1-46B1-8BDB-5E24891ADCF1}"/>
              </a:ext>
            </a:extLst>
          </p:cNvPr>
          <p:cNvSpPr txBox="1"/>
          <p:nvPr/>
        </p:nvSpPr>
        <p:spPr>
          <a:xfrm>
            <a:off x="940904" y="2026244"/>
            <a:ext cx="99126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 Narrow" panose="020B0606020202030204" pitchFamily="34" charset="0"/>
                <a:cs typeface="Arial" panose="020B0604020202020204" pitchFamily="34" charset="0"/>
              </a:rPr>
              <a:t>Pacientes Transportados:       </a:t>
            </a:r>
            <a:r>
              <a:rPr lang="pt-BR" sz="4400" b="1" dirty="0">
                <a:solidFill>
                  <a:srgbClr val="FF0000"/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7.197</a:t>
            </a:r>
          </a:p>
          <a:p>
            <a:endParaRPr lang="pt-BR" sz="4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t-BR" sz="4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pt-BR" sz="4400" b="1" dirty="0">
                <a:latin typeface="Arial Narrow" panose="020B0606020202030204" pitchFamily="34" charset="0"/>
                <a:cs typeface="Arial" panose="020B0604020202020204" pitchFamily="34" charset="0"/>
              </a:rPr>
              <a:t>Total de KM rodados:  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Bodoni MT" panose="02070603080606020203" pitchFamily="18" charset="0"/>
              </a:rPr>
              <a:t>311.059</a:t>
            </a:r>
            <a:endParaRPr lang="pt-BR" sz="4400" b="1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endParaRPr lang="pt-BR" sz="4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pt-BR" sz="4400" b="1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9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15FC852-A013-4A9B-B834-4BD5A2EDD700}"/>
              </a:ext>
            </a:extLst>
          </p:cNvPr>
          <p:cNvSpPr txBox="1"/>
          <p:nvPr/>
        </p:nvSpPr>
        <p:spPr>
          <a:xfrm>
            <a:off x="2040835" y="553792"/>
            <a:ext cx="77471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i="1" dirty="0">
                <a:latin typeface="Bodoni MT" panose="02070603080606020203" pitchFamily="18" charset="0"/>
                <a:cs typeface="Arial" panose="020B0604020202020204" pitchFamily="34" charset="0"/>
              </a:rPr>
              <a:t>Destino com mais Viagens </a:t>
            </a:r>
            <a:endParaRPr lang="pt-BR" sz="4500" b="1" i="1" dirty="0">
              <a:latin typeface="Bodoni MT" panose="02070603080606020203" pitchFamily="18" charset="0"/>
            </a:endParaRPr>
          </a:p>
          <a:p>
            <a:pPr algn="ctr"/>
            <a:endParaRPr lang="pt-BR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42CEDA4-6206-4FF2-BE9F-DB466E0F7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64176"/>
              </p:ext>
            </p:extLst>
          </p:nvPr>
        </p:nvGraphicFramePr>
        <p:xfrm>
          <a:off x="838200" y="1538677"/>
          <a:ext cx="9924876" cy="5007896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5044131">
                  <a:extLst>
                    <a:ext uri="{9D8B030D-6E8A-4147-A177-3AD203B41FA5}">
                      <a16:colId xmlns:a16="http://schemas.microsoft.com/office/drawing/2014/main" val="3153834309"/>
                    </a:ext>
                  </a:extLst>
                </a:gridCol>
                <a:gridCol w="4880745">
                  <a:extLst>
                    <a:ext uri="{9D8B030D-6E8A-4147-A177-3AD203B41FA5}">
                      <a16:colId xmlns:a16="http://schemas.microsoft.com/office/drawing/2014/main" val="17127102"/>
                    </a:ext>
                  </a:extLst>
                </a:gridCol>
              </a:tblGrid>
              <a:tr h="648365"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Cidades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Quantidade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181402"/>
                  </a:ext>
                </a:extLst>
              </a:tr>
              <a:tr h="61773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São Miguel do Oeste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879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370158"/>
                  </a:ext>
                </a:extLst>
              </a:tr>
              <a:tr h="61773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Chapecó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603387"/>
                  </a:ext>
                </a:extLst>
              </a:tr>
              <a:tr h="653127"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Iporã do Oeste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179994"/>
                  </a:ext>
                </a:extLst>
              </a:tr>
              <a:tr h="61773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Xanxerê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0140"/>
                  </a:ext>
                </a:extLst>
              </a:tr>
              <a:tr h="61773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Itapiranga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967704"/>
                  </a:ext>
                </a:extLst>
              </a:tr>
              <a:tr h="61773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Demais Viagens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74365"/>
                  </a:ext>
                </a:extLst>
              </a:tr>
              <a:tr h="61773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1.739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7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05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D564A7-36FA-4087-BABA-82CB53F09D10}"/>
              </a:ext>
            </a:extLst>
          </p:cNvPr>
          <p:cNvSpPr txBox="1"/>
          <p:nvPr/>
        </p:nvSpPr>
        <p:spPr>
          <a:xfrm>
            <a:off x="1177813" y="150852"/>
            <a:ext cx="104837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Internações Hospitalares em 2023 até junho</a:t>
            </a:r>
            <a:br>
              <a:rPr lang="pt-BR" sz="3000" b="1" dirty="0"/>
            </a:br>
            <a:endParaRPr lang="pt-BR" sz="3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72E99E1-9B04-4539-96A4-6F3715835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39430"/>
              </p:ext>
            </p:extLst>
          </p:nvPr>
        </p:nvGraphicFramePr>
        <p:xfrm>
          <a:off x="502274" y="1874195"/>
          <a:ext cx="5807088" cy="45415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8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863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Grupo procedimento</a:t>
                      </a:r>
                      <a:endParaRPr lang="pt-BR" sz="30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AIH_aprovadas</a:t>
                      </a:r>
                      <a:endParaRPr lang="pt-BR" sz="30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5">
                <a:tc>
                  <a:txBody>
                    <a:bodyPr/>
                    <a:lstStyle/>
                    <a:p>
                      <a:pPr algn="l" fontAlgn="b"/>
                      <a:endParaRPr lang="pt-BR" sz="30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pt-BR" sz="3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03 Procedimentos clínicos</a:t>
                      </a:r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56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 Procedimentos cirúrgicos</a:t>
                      </a:r>
                      <a:endParaRPr lang="pt-BR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905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Transplantes de órgãos, tecidos e células</a:t>
                      </a:r>
                      <a:endParaRPr lang="pt-BR" sz="3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468484"/>
                  </a:ext>
                </a:extLst>
              </a:tr>
              <a:tr h="776905">
                <a:tc>
                  <a:txBody>
                    <a:bodyPr/>
                    <a:lstStyle/>
                    <a:p>
                      <a:pPr algn="l" fontAlgn="b"/>
                      <a:r>
                        <a:rPr lang="pt-BR" sz="3000" b="1" u="none" strike="noStrike">
                          <a:solidFill>
                            <a:srgbClr val="000099"/>
                          </a:solidFill>
                          <a:effectLst/>
                        </a:rPr>
                        <a:t>TOTAL</a:t>
                      </a:r>
                      <a:endParaRPr lang="pt-BR" sz="30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000" b="1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883764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42C1ECB-50E1-4D4E-93E1-B47664FA4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7269"/>
              </p:ext>
            </p:extLst>
          </p:nvPr>
        </p:nvGraphicFramePr>
        <p:xfrm>
          <a:off x="6811636" y="2491408"/>
          <a:ext cx="5202172" cy="381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4C676B8B-C3D5-4259-B887-8F4B8175CCAB}"/>
              </a:ext>
            </a:extLst>
          </p:cNvPr>
          <p:cNvSpPr txBox="1"/>
          <p:nvPr/>
        </p:nvSpPr>
        <p:spPr>
          <a:xfrm>
            <a:off x="7288696" y="1874195"/>
            <a:ext cx="4227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solidFill>
                  <a:srgbClr val="FF0000"/>
                </a:solidFill>
                <a:latin typeface="Bodoni MT" panose="02070603080606020203" pitchFamily="18" charset="0"/>
              </a:rPr>
              <a:t>Caráter de Internação</a:t>
            </a:r>
          </a:p>
        </p:txBody>
      </p:sp>
    </p:spTree>
    <p:extLst>
      <p:ext uri="{BB962C8B-B14F-4D97-AF65-F5344CB8AC3E}">
        <p14:creationId xmlns:p14="http://schemas.microsoft.com/office/powerpoint/2010/main" val="1624533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360012C-974A-41DE-9386-454939014B50}"/>
              </a:ext>
            </a:extLst>
          </p:cNvPr>
          <p:cNvSpPr txBox="1"/>
          <p:nvPr/>
        </p:nvSpPr>
        <p:spPr>
          <a:xfrm>
            <a:off x="2318198" y="115909"/>
            <a:ext cx="74311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Internação por CID 10</a:t>
            </a:r>
            <a:endParaRPr lang="pt-BR" sz="4000" i="1" dirty="0">
              <a:latin typeface="Bodoni MT" panose="02070603080606020203" pitchFamily="18" charset="0"/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9804DB-9E05-4143-8BAD-2CBAB34C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317"/>
            <a:ext cx="12192000" cy="6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2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4D86540-90D9-41DC-8BA7-82CDA2150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8156"/>
              </p:ext>
            </p:extLst>
          </p:nvPr>
        </p:nvGraphicFramePr>
        <p:xfrm>
          <a:off x="281354" y="402468"/>
          <a:ext cx="11394831" cy="1949793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139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l"/>
                        </a:tabLst>
                      </a:pPr>
                      <a:r>
                        <a:rPr kumimoji="0" lang="pt-BR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</a:rPr>
                        <a:t>  </a:t>
                      </a:r>
                      <a:r>
                        <a:rPr kumimoji="0" lang="pt-BR" sz="3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</a:rPr>
                        <a:t>CONSELHO MUNICIPAL DE SAÚDE - MONDAÍ</a:t>
                      </a:r>
                      <a:endParaRPr kumimoji="0" lang="pt-BR" sz="3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cs typeface="Arial" charset="0"/>
                      </a:endParaRPr>
                    </a:p>
                  </a:txBody>
                  <a:tcPr marL="71755" marR="71755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l"/>
                        </a:tabLst>
                      </a:pPr>
                      <a:endParaRPr kumimoji="0" lang="pt-B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39863" algn="l"/>
                        </a:tabLst>
                      </a:pPr>
                      <a:r>
                        <a:rPr kumimoji="0" lang="pt-B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doni MT" panose="02070603080606020203" pitchFamily="18" charset="0"/>
                        </a:rPr>
                        <a:t>“A SOCIEDADE CONTROLANDO O FINANCIAMENTO DA SAÚDE – LEI COMPLEMENTAR Nº 141/12”</a:t>
                      </a:r>
                      <a:endParaRPr kumimoji="0" lang="pt-BR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doni MT" panose="02070603080606020203" pitchFamily="18" charset="0"/>
                        <a:cs typeface="Times New Roman" pitchFamily="18" charset="0"/>
                      </a:endParaRPr>
                    </a:p>
                  </a:txBody>
                  <a:tcPr marL="71755" marR="71755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ubtítulo 2">
            <a:extLst>
              <a:ext uri="{FF2B5EF4-FFF2-40B4-BE49-F238E27FC236}">
                <a16:creationId xmlns:a16="http://schemas.microsoft.com/office/drawing/2014/main" id="{D2F9A400-87D7-4815-BCF0-380BD80CB9A7}"/>
              </a:ext>
            </a:extLst>
          </p:cNvPr>
          <p:cNvSpPr txBox="1">
            <a:spLocks/>
          </p:cNvSpPr>
          <p:nvPr/>
        </p:nvSpPr>
        <p:spPr>
          <a:xfrm>
            <a:off x="2279650" y="4505738"/>
            <a:ext cx="7704138" cy="1515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sz="3000" b="1" i="1" dirty="0" err="1">
                <a:latin typeface="Bodoni MT" panose="02070603080606020203" pitchFamily="18" charset="0"/>
              </a:rPr>
              <a:t>Ginther</a:t>
            </a:r>
            <a:r>
              <a:rPr lang="pt-BR" sz="3000" b="1" i="1" dirty="0">
                <a:latin typeface="Bodoni MT" panose="02070603080606020203" pitchFamily="18" charset="0"/>
              </a:rPr>
              <a:t> Otto </a:t>
            </a:r>
            <a:r>
              <a:rPr lang="pt-BR" sz="3000" b="1" i="1" dirty="0" err="1">
                <a:latin typeface="Bodoni MT" panose="02070603080606020203" pitchFamily="18" charset="0"/>
              </a:rPr>
              <a:t>Dreher</a:t>
            </a:r>
            <a:endParaRPr lang="pt-BR" sz="3000" b="1" i="1" dirty="0">
              <a:latin typeface="Bodoni MT" panose="02070603080606020203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sz="3200" b="1" i="1" dirty="0">
              <a:latin typeface="Bodoni MT" panose="02070603080606020203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3000" b="1" i="1" dirty="0">
                <a:latin typeface="Bodoni MT" panose="02070603080606020203" pitchFamily="18" charset="0"/>
              </a:rPr>
              <a:t>Gestor do Fundo Municipal de Saúde</a:t>
            </a:r>
          </a:p>
          <a:p>
            <a:pPr algn="ctr">
              <a:spcBef>
                <a:spcPts val="0"/>
              </a:spcBef>
              <a:defRPr/>
            </a:pPr>
            <a:endParaRPr lang="pt-BR" sz="3000" b="1" i="1" dirty="0">
              <a:latin typeface="Bodoni MT" panose="02070603080606020203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3200" b="1" i="1" dirty="0">
                <a:latin typeface="Bodoni MT" panose="02070603080606020203" pitchFamily="18" charset="0"/>
              </a:rPr>
              <a:t>Mondai/SC, 22/09/2023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5D2E9BA-AC6E-4713-95E7-F595C2CBAD2C}"/>
              </a:ext>
            </a:extLst>
          </p:cNvPr>
          <p:cNvSpPr/>
          <p:nvPr/>
        </p:nvSpPr>
        <p:spPr>
          <a:xfrm>
            <a:off x="3048000" y="2967335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sz="2600" b="1" i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AUDIÊNCIA PÚBLICA</a:t>
            </a:r>
            <a:br>
              <a:rPr lang="pt-BR" altLang="pt-BR" sz="2600" b="1" i="1" dirty="0">
                <a:latin typeface="Bodoni MT" panose="02070603080606020203" pitchFamily="18" charset="0"/>
                <a:cs typeface="Arabic Typesetting" panose="03020402040406030203" pitchFamily="66" charset="-78"/>
              </a:rPr>
            </a:br>
            <a:r>
              <a:rPr lang="pt-BR" altLang="pt-BR" sz="2600" b="1" i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LEI COMPLEMENTAR Nº 141/12</a:t>
            </a:r>
            <a:br>
              <a:rPr lang="pt-BR" altLang="pt-BR" sz="2400" b="1" i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abic Typesetting" panose="03020402040406030203" pitchFamily="66" charset="-78"/>
              </a:rPr>
            </a:br>
            <a:endParaRPr lang="pt-BR" sz="2400" i="1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8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Espaço Reservado para Conteúdo 3">
            <a:extLst>
              <a:ext uri="{FF2B5EF4-FFF2-40B4-BE49-F238E27FC236}">
                <a16:creationId xmlns:a16="http://schemas.microsoft.com/office/drawing/2014/main" id="{6FA7704F-E3FE-49AB-BE0A-1E3664D57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164275"/>
              </p:ext>
            </p:extLst>
          </p:nvPr>
        </p:nvGraphicFramePr>
        <p:xfrm>
          <a:off x="314036" y="1219200"/>
          <a:ext cx="11877964" cy="542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B3E8D13-EAD4-41C2-901D-D3A2C8D43778}"/>
              </a:ext>
            </a:extLst>
          </p:cNvPr>
          <p:cNvSpPr txBox="1"/>
          <p:nvPr/>
        </p:nvSpPr>
        <p:spPr>
          <a:xfrm>
            <a:off x="2425148" y="185530"/>
            <a:ext cx="85476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i="1" dirty="0">
                <a:latin typeface="Bodoni MT" panose="02070603080606020203" pitchFamily="18" charset="0"/>
              </a:rPr>
              <a:t>Nascidos Vivos e Óbitos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9BB46FF-5FC8-4248-842C-1BDFC7C0B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51151"/>
              </p:ext>
            </p:extLst>
          </p:nvPr>
        </p:nvGraphicFramePr>
        <p:xfrm>
          <a:off x="9183757" y="2491408"/>
          <a:ext cx="2872255" cy="291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B1A235C8-CF4E-4E0E-9E48-6C358A0AB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123" y="893415"/>
            <a:ext cx="2121590" cy="159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8F59024-F8BC-4638-9177-B59FE7F52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669723"/>
              </p:ext>
            </p:extLst>
          </p:nvPr>
        </p:nvGraphicFramePr>
        <p:xfrm>
          <a:off x="314036" y="2936502"/>
          <a:ext cx="3220278" cy="31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31E34D3-6244-45F0-905C-56D79BACA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461149"/>
              </p:ext>
            </p:extLst>
          </p:nvPr>
        </p:nvGraphicFramePr>
        <p:xfrm>
          <a:off x="8820178" y="2057400"/>
          <a:ext cx="3235834" cy="387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432178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E4159E-2D7D-44FE-B740-B61C08036D90}"/>
              </a:ext>
            </a:extLst>
          </p:cNvPr>
          <p:cNvSpPr txBox="1"/>
          <p:nvPr/>
        </p:nvSpPr>
        <p:spPr>
          <a:xfrm>
            <a:off x="2233792" y="351123"/>
            <a:ext cx="74311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i="1" dirty="0">
                <a:latin typeface="Bodoni MT" panose="02070603080606020203" pitchFamily="18" charset="0"/>
              </a:rPr>
              <a:t>Óbitos – CID 10</a:t>
            </a:r>
          </a:p>
          <a:p>
            <a:r>
              <a:rPr lang="pt-BR" dirty="0"/>
              <a:t> -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5515889-0716-4DC2-A183-5DC1DC1C3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258150"/>
              </p:ext>
            </p:extLst>
          </p:nvPr>
        </p:nvGraphicFramePr>
        <p:xfrm>
          <a:off x="265043" y="1099930"/>
          <a:ext cx="11489635" cy="561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53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6AF2B5D-7898-42E3-A5EF-7F1A382F9AD9}"/>
              </a:ext>
            </a:extLst>
          </p:cNvPr>
          <p:cNvSpPr txBox="1"/>
          <p:nvPr/>
        </p:nvSpPr>
        <p:spPr>
          <a:xfrm>
            <a:off x="745588" y="196948"/>
            <a:ext cx="10691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i="1" dirty="0">
                <a:latin typeface="Bodoni MT" panose="02070603080606020203" pitchFamily="18" charset="0"/>
              </a:rPr>
              <a:t>Óbitos por faixa etária e Sexo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A8D7815-C324-4AA6-BDB7-34C2AEC21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083609"/>
              </p:ext>
            </p:extLst>
          </p:nvPr>
        </p:nvGraphicFramePr>
        <p:xfrm>
          <a:off x="463826" y="981778"/>
          <a:ext cx="11145078" cy="5679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2702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B0A17C5-8FC6-432D-A8B9-3A77176B4338}"/>
              </a:ext>
            </a:extLst>
          </p:cNvPr>
          <p:cNvSpPr txBox="1"/>
          <p:nvPr/>
        </p:nvSpPr>
        <p:spPr>
          <a:xfrm>
            <a:off x="1931831" y="386366"/>
            <a:ext cx="901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Repasses Fundo a Fundo 2023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293B310-4045-4D8A-8E81-BF2AB5A0F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5222"/>
              </p:ext>
            </p:extLst>
          </p:nvPr>
        </p:nvGraphicFramePr>
        <p:xfrm>
          <a:off x="172279" y="1431235"/>
          <a:ext cx="11701669" cy="18208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230">
                  <a:extLst>
                    <a:ext uri="{9D8B030D-6E8A-4147-A177-3AD203B41FA5}">
                      <a16:colId xmlns:a16="http://schemas.microsoft.com/office/drawing/2014/main" val="3057994263"/>
                    </a:ext>
                  </a:extLst>
                </a:gridCol>
                <a:gridCol w="2080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744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Atenção Primária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Média e Alta Complexidade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Farmácia Básica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Vigilância em Saúde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Gestão em Saúde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Investimento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43">
                <a:tc>
                  <a:txBody>
                    <a:bodyPr/>
                    <a:lstStyle/>
                    <a:p>
                      <a:pPr algn="ctr"/>
                      <a:endParaRPr lang="pt-BR" sz="25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2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2.169.087,69</a:t>
                      </a:r>
                      <a:endParaRPr lang="pt-BR" sz="2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5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2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1.087.768,13</a:t>
                      </a:r>
                      <a:endParaRPr lang="pt-BR" sz="2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5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2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46.185,20</a:t>
                      </a:r>
                      <a:endParaRPr lang="pt-BR" sz="2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5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2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112.417,23</a:t>
                      </a:r>
                      <a:endParaRPr lang="pt-BR" sz="2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23.330,00</a:t>
                      </a:r>
                      <a:endParaRPr lang="pt-BR" sz="2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344.892,00</a:t>
                      </a:r>
                      <a:endParaRPr lang="pt-BR" sz="25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B87BDA2-FC5F-4162-A7E5-3B03F3DC13B3}"/>
              </a:ext>
            </a:extLst>
          </p:cNvPr>
          <p:cNvSpPr txBox="1"/>
          <p:nvPr/>
        </p:nvSpPr>
        <p:spPr>
          <a:xfrm>
            <a:off x="2186609" y="3843130"/>
            <a:ext cx="71031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Bodoni MT" panose="02070603080606020203" pitchFamily="18" charset="0"/>
              </a:rPr>
              <a:t>Repasse Estadual 2023 </a:t>
            </a:r>
            <a:r>
              <a:rPr lang="pt-BR" sz="4000" dirty="0">
                <a:latin typeface="Bodoni MT" panose="02070603080606020203" pitchFamily="18" charset="0"/>
              </a:rPr>
              <a:t> </a:t>
            </a:r>
            <a:r>
              <a:rPr lang="pt-BR" sz="4000" b="1" dirty="0">
                <a:latin typeface="Bodoni MT" panose="02070603080606020203" pitchFamily="18" charset="0"/>
              </a:rPr>
              <a:t> </a:t>
            </a:r>
          </a:p>
          <a:p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ECC3C62-7BA0-41DB-AFC2-EB26C2BE2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39979"/>
              </p:ext>
            </p:extLst>
          </p:nvPr>
        </p:nvGraphicFramePr>
        <p:xfrm>
          <a:off x="341934" y="4681988"/>
          <a:ext cx="11054936" cy="14094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6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3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69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Atenção Primária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Farmácia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CAPS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169.25,53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35.226,00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45.581,20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250.064,73</a:t>
                      </a:r>
                      <a:endParaRPr lang="pt-BR" sz="2800" b="1" i="1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9AAC5724-9FBF-441E-90C3-A08FE2A8F4B8}"/>
              </a:ext>
            </a:extLst>
          </p:cNvPr>
          <p:cNvSpPr txBox="1"/>
          <p:nvPr/>
        </p:nvSpPr>
        <p:spPr>
          <a:xfrm>
            <a:off x="8030817" y="3429000"/>
            <a:ext cx="384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i="1" dirty="0">
                <a:solidFill>
                  <a:srgbClr val="FF0000"/>
                </a:solidFill>
              </a:rPr>
              <a:t>TOTAL  3.774.630,25</a:t>
            </a:r>
          </a:p>
        </p:txBody>
      </p:sp>
    </p:spTree>
    <p:extLst>
      <p:ext uri="{BB962C8B-B14F-4D97-AF65-F5344CB8AC3E}">
        <p14:creationId xmlns:p14="http://schemas.microsoft.com/office/powerpoint/2010/main" val="330672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B0A17C5-8FC6-432D-A8B9-3A77176B4338}"/>
              </a:ext>
            </a:extLst>
          </p:cNvPr>
          <p:cNvSpPr txBox="1"/>
          <p:nvPr/>
        </p:nvSpPr>
        <p:spPr>
          <a:xfrm>
            <a:off x="477078" y="386366"/>
            <a:ext cx="10827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Repasses Fundo a Fundo 2023</a:t>
            </a:r>
          </a:p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Emendas Parlamentares </a:t>
            </a:r>
          </a:p>
        </p:txBody>
      </p:sp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133ACA39-C95C-4A51-85A2-0AA07005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22206"/>
              </p:ext>
            </p:extLst>
          </p:nvPr>
        </p:nvGraphicFramePr>
        <p:xfrm>
          <a:off x="728869" y="2372139"/>
          <a:ext cx="10575234" cy="312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18853">
                  <a:extLst>
                    <a:ext uri="{9D8B030D-6E8A-4147-A177-3AD203B41FA5}">
                      <a16:colId xmlns:a16="http://schemas.microsoft.com/office/drawing/2014/main" val="686043580"/>
                    </a:ext>
                  </a:extLst>
                </a:gridCol>
                <a:gridCol w="3856381">
                  <a:extLst>
                    <a:ext uri="{9D8B030D-6E8A-4147-A177-3AD203B41FA5}">
                      <a16:colId xmlns:a16="http://schemas.microsoft.com/office/drawing/2014/main" val="1198109341"/>
                    </a:ext>
                  </a:extLst>
                </a:gridCol>
              </a:tblGrid>
              <a:tr h="538038">
                <a:tc>
                  <a:txBody>
                    <a:bodyPr/>
                    <a:lstStyle/>
                    <a:p>
                      <a:r>
                        <a:rPr lang="pt-BR" sz="3500" b="1" dirty="0"/>
                        <a:t>Tipo de Custeio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500" b="0" dirty="0"/>
                        <a:t>Valor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597957"/>
                  </a:ext>
                </a:extLst>
              </a:tr>
              <a:tr h="538038">
                <a:tc>
                  <a:txBody>
                    <a:bodyPr/>
                    <a:lstStyle/>
                    <a:p>
                      <a:r>
                        <a:rPr lang="pt-BR" sz="3500" b="1" dirty="0"/>
                        <a:t>Média de Alta Complexidade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500" b="1" dirty="0"/>
                        <a:t>350.000,00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888582"/>
                  </a:ext>
                </a:extLst>
              </a:tr>
              <a:tr h="538038">
                <a:tc>
                  <a:txBody>
                    <a:bodyPr/>
                    <a:lstStyle/>
                    <a:p>
                      <a:r>
                        <a:rPr lang="pt-BR" sz="3500" b="1" dirty="0"/>
                        <a:t>Atenção Primária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500" b="1" dirty="0"/>
                        <a:t>650.000,00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307987"/>
                  </a:ext>
                </a:extLst>
              </a:tr>
              <a:tr h="538038">
                <a:tc>
                  <a:txBody>
                    <a:bodyPr/>
                    <a:lstStyle/>
                    <a:p>
                      <a:r>
                        <a:rPr lang="pt-BR" sz="3500" b="1" dirty="0"/>
                        <a:t>Investimento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344.892,00</a:t>
                      </a:r>
                      <a:endParaRPr lang="pt-BR" sz="3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72583"/>
                  </a:ext>
                </a:extLst>
              </a:tr>
              <a:tr h="538038">
                <a:tc>
                  <a:txBody>
                    <a:bodyPr/>
                    <a:lstStyle/>
                    <a:p>
                      <a:r>
                        <a:rPr lang="pt-BR" sz="3500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500" b="1" dirty="0">
                          <a:solidFill>
                            <a:srgbClr val="FF0000"/>
                          </a:solidFill>
                        </a:rPr>
                        <a:t>1.344.892,00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88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56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7421" cy="6857999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AB237DC-A808-409D-A2CA-E957B6832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084070"/>
              </p:ext>
            </p:extLst>
          </p:nvPr>
        </p:nvGraphicFramePr>
        <p:xfrm>
          <a:off x="92364" y="1046921"/>
          <a:ext cx="12256230" cy="569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3CD2420D-E1CD-45D7-9399-6E71ED27B842}"/>
              </a:ext>
            </a:extLst>
          </p:cNvPr>
          <p:cNvSpPr txBox="1"/>
          <p:nvPr/>
        </p:nvSpPr>
        <p:spPr>
          <a:xfrm>
            <a:off x="637309" y="66732"/>
            <a:ext cx="1091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/>
              <a:t>Repasse por Bloco de Financiamento 2023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5C7526C-ACDA-4EB5-B5FA-DC18BB7FC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981155"/>
              </p:ext>
            </p:extLst>
          </p:nvPr>
        </p:nvGraphicFramePr>
        <p:xfrm>
          <a:off x="92364" y="1046921"/>
          <a:ext cx="12256230" cy="55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664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1CCF01B-512C-492B-A564-BC598D05B461}" type="slidenum">
              <a:rPr lang="pt-BR" altLang="pt-BR" sz="1200">
                <a:solidFill>
                  <a:srgbClr val="898989"/>
                </a:solidFill>
              </a:rPr>
              <a:pPr/>
              <a:t>26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5123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 dirty="0">
                <a:latin typeface="Bodoni MT" panose="02070603080606020203" pitchFamily="18" charset="0"/>
              </a:rPr>
              <a:t>PRESTAÇÃO DE CONTAS</a:t>
            </a:r>
            <a:endParaRPr lang="pt-BR" altLang="pt-BR" b="1" dirty="0">
              <a:latin typeface="Bodoni MT" panose="02070603080606020203" pitchFamily="18" charset="0"/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485801"/>
              </p:ext>
            </p:extLst>
          </p:nvPr>
        </p:nvGraphicFramePr>
        <p:xfrm>
          <a:off x="182880" y="1417637"/>
          <a:ext cx="11535508" cy="53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E557C09-21DA-47E3-BAFA-EBCA03FA802A}" type="slidenum">
              <a:rPr lang="pt-BR" altLang="pt-BR" sz="1200">
                <a:solidFill>
                  <a:srgbClr val="898989"/>
                </a:solidFill>
              </a:rPr>
              <a:pPr/>
              <a:t>27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35489"/>
              </p:ext>
            </p:extLst>
          </p:nvPr>
        </p:nvGraphicFramePr>
        <p:xfrm>
          <a:off x="357809" y="397565"/>
          <a:ext cx="11516139" cy="616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FB49F6E-1C18-45B0-B85C-E8E739145D25}" type="slidenum">
              <a:rPr lang="pt-BR" altLang="pt-BR" sz="1200">
                <a:solidFill>
                  <a:srgbClr val="898989"/>
                </a:solidFill>
              </a:rPr>
              <a:pPr/>
              <a:t>28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950250"/>
              </p:ext>
            </p:extLst>
          </p:nvPr>
        </p:nvGraphicFramePr>
        <p:xfrm>
          <a:off x="265043" y="384313"/>
          <a:ext cx="11198087" cy="578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9513E1-453F-4D8B-B813-129C5F485EAB}" type="slidenum">
              <a:rPr lang="pt-BR" altLang="pt-BR" sz="1200">
                <a:solidFill>
                  <a:srgbClr val="898989"/>
                </a:solidFill>
              </a:rPr>
              <a:pPr/>
              <a:t>29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079156"/>
              </p:ext>
            </p:extLst>
          </p:nvPr>
        </p:nvGraphicFramePr>
        <p:xfrm>
          <a:off x="397565" y="136525"/>
          <a:ext cx="11330609" cy="65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4BE0E27-1419-4B9A-9B87-755162E2426A}"/>
              </a:ext>
            </a:extLst>
          </p:cNvPr>
          <p:cNvSpPr txBox="1"/>
          <p:nvPr/>
        </p:nvSpPr>
        <p:spPr>
          <a:xfrm>
            <a:off x="490329" y="154546"/>
            <a:ext cx="11118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População e famílias por área de ESF</a:t>
            </a:r>
          </a:p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(Cidadãos Vinculados)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56724CF-8AF0-44DD-93C2-136DDA5DE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82630"/>
              </p:ext>
            </p:extLst>
          </p:nvPr>
        </p:nvGraphicFramePr>
        <p:xfrm>
          <a:off x="838200" y="1825624"/>
          <a:ext cx="10933043" cy="4810069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2199861">
                  <a:extLst>
                    <a:ext uri="{9D8B030D-6E8A-4147-A177-3AD203B41FA5}">
                      <a16:colId xmlns:a16="http://schemas.microsoft.com/office/drawing/2014/main" val="1306924149"/>
                    </a:ext>
                  </a:extLst>
                </a:gridCol>
                <a:gridCol w="4028661">
                  <a:extLst>
                    <a:ext uri="{9D8B030D-6E8A-4147-A177-3AD203B41FA5}">
                      <a16:colId xmlns:a16="http://schemas.microsoft.com/office/drawing/2014/main" val="222695711"/>
                    </a:ext>
                  </a:extLst>
                </a:gridCol>
                <a:gridCol w="4704521">
                  <a:extLst>
                    <a:ext uri="{9D8B030D-6E8A-4147-A177-3AD203B41FA5}">
                      <a16:colId xmlns:a16="http://schemas.microsoft.com/office/drawing/2014/main" val="3648034235"/>
                    </a:ext>
                  </a:extLst>
                </a:gridCol>
              </a:tblGrid>
              <a:tr h="627184">
                <a:tc>
                  <a:txBody>
                    <a:bodyPr/>
                    <a:lstStyle/>
                    <a:p>
                      <a:pPr algn="r" fontAlgn="t"/>
                      <a:r>
                        <a:rPr lang="pt-BR" sz="2800" b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ESF</a:t>
                      </a:r>
                      <a:endParaRPr lang="pt-BR" sz="2800" b="1" i="0" u="none" strike="noStrike" dirty="0">
                        <a:solidFill>
                          <a:srgbClr val="C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FAMILIAS</a:t>
                      </a:r>
                      <a:endParaRPr lang="pt-BR" sz="2800" b="1" i="0" u="none" strike="noStrike" dirty="0">
                        <a:solidFill>
                          <a:srgbClr val="C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POPULAÇÃO</a:t>
                      </a:r>
                      <a:endParaRPr lang="pt-BR" sz="2800" b="1" i="0" u="none" strike="noStrike" dirty="0">
                        <a:solidFill>
                          <a:srgbClr val="C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977501"/>
                  </a:ext>
                </a:extLst>
              </a:tr>
              <a:tr h="597555">
                <a:tc>
                  <a:txBody>
                    <a:bodyPr/>
                    <a:lstStyle/>
                    <a:p>
                      <a:pPr algn="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ÁREA 01</a:t>
                      </a: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868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2.407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266401"/>
                  </a:ext>
                </a:extLst>
              </a:tr>
              <a:tr h="5975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ÁREA 02</a:t>
                      </a: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983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2.505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76748"/>
                  </a:ext>
                </a:extLst>
              </a:tr>
              <a:tr h="5975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ÁREA 03</a:t>
                      </a: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936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2.588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141600"/>
                  </a:ext>
                </a:extLst>
              </a:tr>
              <a:tr h="5975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ÁREA 04</a:t>
                      </a: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979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2.449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116046"/>
                  </a:ext>
                </a:extLst>
              </a:tr>
              <a:tr h="597555">
                <a:tc>
                  <a:txBody>
                    <a:bodyPr/>
                    <a:lstStyle/>
                    <a:p>
                      <a:pPr algn="r" fontAlgn="t"/>
                      <a:r>
                        <a:rPr lang="pt-BR" sz="2700" b="1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TOTAL</a:t>
                      </a: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3.766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9.949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240701"/>
                  </a:ext>
                </a:extLst>
              </a:tr>
              <a:tr h="597555">
                <a:tc>
                  <a:txBody>
                    <a:bodyPr/>
                    <a:lstStyle/>
                    <a:p>
                      <a:pPr algn="r" fontAlgn="t"/>
                      <a:endParaRPr lang="pt-BR" sz="2700" b="1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Masculino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Feminino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300288"/>
                  </a:ext>
                </a:extLst>
              </a:tr>
              <a:tr h="597555">
                <a:tc>
                  <a:txBody>
                    <a:bodyPr/>
                    <a:lstStyle/>
                    <a:p>
                      <a:pPr algn="r" fontAlgn="t"/>
                      <a:endParaRPr lang="pt-BR" sz="2700" b="1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9525" marR="51435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5.099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700" b="1" i="0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4.846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00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546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08ECD1F-B898-412B-BB1C-0575FAFB3BEB}" type="slidenum">
              <a:rPr lang="pt-BR" altLang="pt-BR" sz="1200">
                <a:solidFill>
                  <a:srgbClr val="898989"/>
                </a:solidFill>
              </a:rPr>
              <a:pPr/>
              <a:t>30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67E777-B99E-4881-917A-AD81AF72C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662609"/>
            <a:ext cx="10535477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E724DC-1E86-4E42-A023-826EB8C5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821635"/>
            <a:ext cx="10429459" cy="58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2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B74767-FC4B-4689-BDE5-31D2013A3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583097"/>
            <a:ext cx="11065566" cy="57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6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621993-D039-4881-AC76-4F17C4C75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8" y="681037"/>
            <a:ext cx="11317357" cy="47921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43B7DF-1A72-4204-BA13-D51896DC6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5" y="5473148"/>
            <a:ext cx="11529389" cy="10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68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42BEE-5D51-4DC6-B962-B2B7BF84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Até agosto de 2023 foi aplicado;</a:t>
            </a:r>
            <a:br>
              <a:rPr lang="pt-BR" sz="44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89CBEC-5245-403E-B36B-DA6E4774A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3500" b="1" dirty="0">
              <a:effectLst/>
              <a:latin typeface="Bodoni MT" panose="02070603080606020203" pitchFamily="18" charset="0"/>
            </a:endParaRPr>
          </a:p>
          <a:p>
            <a:pPr algn="ctr"/>
            <a:r>
              <a:rPr lang="pt-BR" sz="3500" b="1" dirty="0">
                <a:effectLst/>
                <a:latin typeface="Bodoni MT" panose="02070603080606020203" pitchFamily="18" charset="0"/>
              </a:rPr>
              <a:t>Despesa total com Saúde, em R$/</a:t>
            </a:r>
            <a:r>
              <a:rPr lang="pt-BR" sz="3500" b="1" dirty="0" err="1">
                <a:effectLst/>
                <a:latin typeface="Bodoni MT" panose="02070603080606020203" pitchFamily="18" charset="0"/>
              </a:rPr>
              <a:t>hab</a:t>
            </a:r>
            <a:r>
              <a:rPr lang="pt-BR" sz="3500" b="1" dirty="0">
                <a:effectLst/>
                <a:latin typeface="Bodoni MT" panose="02070603080606020203" pitchFamily="18" charset="0"/>
              </a:rPr>
              <a:t>, sob a responsabilidade do Município, por habitante.</a:t>
            </a:r>
          </a:p>
          <a:p>
            <a:pPr algn="ctr"/>
            <a:endParaRPr lang="pt-BR" sz="3500" dirty="0">
              <a:latin typeface="Bodoni MT" panose="02070603080606020203" pitchFamily="18" charset="0"/>
            </a:endParaRPr>
          </a:p>
          <a:p>
            <a:pPr algn="ctr"/>
            <a:endParaRPr lang="pt-BR" sz="3500" dirty="0"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pt-BR" sz="3500" b="1" i="0" dirty="0">
                <a:solidFill>
                  <a:srgbClr val="FF0000"/>
                </a:solidFill>
                <a:effectLst/>
                <a:latin typeface="Bodoni MT" panose="02070603080606020203" pitchFamily="18" charset="0"/>
              </a:rPr>
              <a:t>R$ 613,74</a:t>
            </a:r>
            <a:endParaRPr lang="pt-BR" sz="35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4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E8D130-01E5-470E-97D5-8E9D3465563A}" type="slidenum">
              <a:rPr lang="pt-BR" altLang="pt-BR" sz="1200">
                <a:solidFill>
                  <a:srgbClr val="898989"/>
                </a:solidFill>
              </a:rPr>
              <a:pPr/>
              <a:t>35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91DEC55-5BB0-43AB-9BE5-A52C1EC25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18962"/>
              </p:ext>
            </p:extLst>
          </p:nvPr>
        </p:nvGraphicFramePr>
        <p:xfrm>
          <a:off x="371061" y="331303"/>
          <a:ext cx="11449878" cy="6480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3088">
                  <a:extLst>
                    <a:ext uri="{9D8B030D-6E8A-4147-A177-3AD203B41FA5}">
                      <a16:colId xmlns:a16="http://schemas.microsoft.com/office/drawing/2014/main" val="3907938564"/>
                    </a:ext>
                  </a:extLst>
                </a:gridCol>
                <a:gridCol w="1502776">
                  <a:extLst>
                    <a:ext uri="{9D8B030D-6E8A-4147-A177-3AD203B41FA5}">
                      <a16:colId xmlns:a16="http://schemas.microsoft.com/office/drawing/2014/main" val="3286990920"/>
                    </a:ext>
                  </a:extLst>
                </a:gridCol>
                <a:gridCol w="1302406">
                  <a:extLst>
                    <a:ext uri="{9D8B030D-6E8A-4147-A177-3AD203B41FA5}">
                      <a16:colId xmlns:a16="http://schemas.microsoft.com/office/drawing/2014/main" val="3584810783"/>
                    </a:ext>
                  </a:extLst>
                </a:gridCol>
                <a:gridCol w="1202220">
                  <a:extLst>
                    <a:ext uri="{9D8B030D-6E8A-4147-A177-3AD203B41FA5}">
                      <a16:colId xmlns:a16="http://schemas.microsoft.com/office/drawing/2014/main" val="3747353892"/>
                    </a:ext>
                  </a:extLst>
                </a:gridCol>
                <a:gridCol w="1302406">
                  <a:extLst>
                    <a:ext uri="{9D8B030D-6E8A-4147-A177-3AD203B41FA5}">
                      <a16:colId xmlns:a16="http://schemas.microsoft.com/office/drawing/2014/main" val="1887782102"/>
                    </a:ext>
                  </a:extLst>
                </a:gridCol>
                <a:gridCol w="1416982">
                  <a:extLst>
                    <a:ext uri="{9D8B030D-6E8A-4147-A177-3AD203B41FA5}">
                      <a16:colId xmlns:a16="http://schemas.microsoft.com/office/drawing/2014/main" val="4207737674"/>
                    </a:ext>
                  </a:extLst>
                </a:gridCol>
              </a:tblGrid>
              <a:tr h="3143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Ações de governo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Dotação Atualizada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Empenhado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Liquidado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Pago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Saldos - 2023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954930"/>
                  </a:ext>
                </a:extLst>
              </a:tr>
              <a:tr h="3143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1.157 - Construção/Ampliação Unidades de Saúde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                        -  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               -  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95523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1.160 - Aquisição de veículos para o Fundo da Saúde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      769.984,00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425.055,16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 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344.928,84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25178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2.330 - Atividades Programas SF - ACS, SB e NASF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   4.200.121,74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3.583.036,04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3.280.430,00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3.194.756,96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617.085,70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5043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2.340 - Atividades de Atenção Básica em Saúde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2.277.522,58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1.646.879,54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1.406.007,35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1.369.388,85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630.643,04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420602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2.331 - Atividades do Centro de Atenção Psicossocial - CAPS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   704.251,45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607.558,04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425.258,67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397.413,32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96.693,41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57859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2.335 - Serviços de Assistência à Saúde da População p/ Procedimentos no MAC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4.225.236,53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3.688.456,79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2.717.007,85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2.640.170,52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536.779,74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933453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2.333 - Atividades de Assistência Farmacêutica Básica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   573.162,05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520.641,46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490.133,22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479.447,36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  52.520,59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82559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2.334 - Distribuição Suplementar de Medicamentos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   850.000,00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649.469,68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587.360,21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567.845,03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200.530,32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056818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2.350 - Atividades de Vigilância Sanitária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   181.546,73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145.358,94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132.765,53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128.707,98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  36.187,79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87280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2.360 - Atividades de Vigilância Epidemiológica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           288.937,73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213.359,28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>
                          <a:effectLst/>
                          <a:latin typeface="Bodoni MT" panose="02070603080606020203" pitchFamily="18" charset="0"/>
                        </a:rPr>
                        <a:t>         196.154,48 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188.421,24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               75.578,45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83658"/>
                  </a:ext>
                </a:extLst>
              </a:tr>
              <a:tr h="5761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u="none" strike="noStrike" dirty="0">
                          <a:effectLst/>
                          <a:latin typeface="Bodoni MT" panose="02070603080606020203" pitchFamily="18" charset="0"/>
                        </a:rPr>
                        <a:t> Total aplicado em ações e serviços de Saúde </a:t>
                      </a:r>
                      <a:endParaRPr lang="pt-BR" sz="13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  <a:latin typeface="Bodoni MT" panose="02070603080606020203" pitchFamily="18" charset="0"/>
                        </a:rPr>
                        <a:t>              14.070.762,81 </a:t>
                      </a:r>
                      <a:endParaRPr lang="pt-BR" sz="13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  <a:latin typeface="Bodoni MT" panose="02070603080606020203" pitchFamily="18" charset="0"/>
                        </a:rPr>
                        <a:t>   11.479.814,93 </a:t>
                      </a:r>
                      <a:endParaRPr lang="pt-BR" sz="13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  <a:latin typeface="Bodoni MT" panose="02070603080606020203" pitchFamily="18" charset="0"/>
                        </a:rPr>
                        <a:t>     9.235.117,31 </a:t>
                      </a:r>
                      <a:endParaRPr lang="pt-BR" sz="13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  <a:latin typeface="Bodoni MT" panose="02070603080606020203" pitchFamily="18" charset="0"/>
                        </a:rPr>
                        <a:t>      8.966.151,26 </a:t>
                      </a:r>
                      <a:endParaRPr lang="pt-BR" sz="13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  <a:latin typeface="Bodoni MT" panose="02070603080606020203" pitchFamily="18" charset="0"/>
                        </a:rPr>
                        <a:t>          2.590.947,88 </a:t>
                      </a:r>
                      <a:endParaRPr lang="pt-BR" sz="1300" b="1" i="0" u="none" strike="noStrike" dirty="0">
                        <a:solidFill>
                          <a:srgbClr val="FF0000"/>
                        </a:solidFill>
                        <a:effectLst/>
                        <a:latin typeface="Bodoni MT" panose="02070603080606020203" pitchFamily="18" charset="0"/>
                      </a:endParaRPr>
                    </a:p>
                  </a:txBody>
                  <a:tcPr marL="8549" marR="8549" marT="85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121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7BBD2B-7D6F-42D2-9BE1-BCD947A812AD}" type="slidenum">
              <a:rPr lang="pt-BR" altLang="pt-BR" sz="1200">
                <a:solidFill>
                  <a:srgbClr val="898989"/>
                </a:solidFill>
              </a:rPr>
              <a:pPr/>
              <a:t>36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23966"/>
              </p:ext>
            </p:extLst>
          </p:nvPr>
        </p:nvGraphicFramePr>
        <p:xfrm>
          <a:off x="410817" y="251791"/>
          <a:ext cx="11529391" cy="610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42184E2-7047-40D1-963F-3D46E04B2141}" type="slidenum">
              <a:rPr lang="pt-BR" altLang="pt-BR" sz="1200">
                <a:solidFill>
                  <a:srgbClr val="898989"/>
                </a:solidFill>
              </a:rPr>
              <a:pPr/>
              <a:t>37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360913"/>
              </p:ext>
            </p:extLst>
          </p:nvPr>
        </p:nvGraphicFramePr>
        <p:xfrm>
          <a:off x="-92765" y="136525"/>
          <a:ext cx="11926956" cy="65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17F9089-CF84-4A35-A719-3C3DBA628B39}"/>
              </a:ext>
            </a:extLst>
          </p:cNvPr>
          <p:cNvSpPr txBox="1"/>
          <p:nvPr/>
        </p:nvSpPr>
        <p:spPr>
          <a:xfrm>
            <a:off x="121432" y="-3088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900" b="1" i="1" dirty="0">
                <a:latin typeface="Bodoni MT" panose="02070603080606020203" pitchFamily="18" charset="0"/>
              </a:rPr>
              <a:t>População por faixa etária e sexo vinculada no eSUS.</a:t>
            </a:r>
            <a:endParaRPr lang="pt-BR" sz="3900" i="1" dirty="0">
              <a:latin typeface="Bodoni MT" panose="02070603080606020203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3C38BE7-B6A7-4901-8DB6-EE0032E0A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596692"/>
              </p:ext>
            </p:extLst>
          </p:nvPr>
        </p:nvGraphicFramePr>
        <p:xfrm>
          <a:off x="121432" y="1323439"/>
          <a:ext cx="11924793" cy="53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516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C5871EE-F94E-4578-8902-86CCE5400A43}"/>
              </a:ext>
            </a:extLst>
          </p:cNvPr>
          <p:cNvSpPr txBox="1">
            <a:spLocks/>
          </p:cNvSpPr>
          <p:nvPr/>
        </p:nvSpPr>
        <p:spPr>
          <a:xfrm>
            <a:off x="379828" y="318052"/>
            <a:ext cx="11124785" cy="751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i="1" dirty="0">
                <a:latin typeface="Bodoni MT" panose="02070603080606020203" pitchFamily="18" charset="0"/>
                <a:cs typeface="Arial" panose="020B0604020202020204" pitchFamily="34" charset="0"/>
              </a:rPr>
              <a:t>Estabelecimentos de Saúde SUS Cadastrados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8329A13-0AEE-4038-B12C-952602F53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16160"/>
              </p:ext>
            </p:extLst>
          </p:nvPr>
        </p:nvGraphicFramePr>
        <p:xfrm>
          <a:off x="838199" y="1825624"/>
          <a:ext cx="9924876" cy="4256391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5044131">
                  <a:extLst>
                    <a:ext uri="{9D8B030D-6E8A-4147-A177-3AD203B41FA5}">
                      <a16:colId xmlns:a16="http://schemas.microsoft.com/office/drawing/2014/main" val="3532967927"/>
                    </a:ext>
                  </a:extLst>
                </a:gridCol>
                <a:gridCol w="4880745">
                  <a:extLst>
                    <a:ext uri="{9D8B030D-6E8A-4147-A177-3AD203B41FA5}">
                      <a16:colId xmlns:a16="http://schemas.microsoft.com/office/drawing/2014/main" val="159921057"/>
                    </a:ext>
                  </a:extLst>
                </a:gridCol>
              </a:tblGrid>
              <a:tr h="738471">
                <a:tc>
                  <a:txBody>
                    <a:bodyPr/>
                    <a:lstStyle/>
                    <a:p>
                      <a:pPr algn="ctr" fontAlgn="t"/>
                      <a:r>
                        <a:rPr lang="pt-BR" sz="3000" b="1" i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Estabelecimento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3000" b="1" i="1" u="none" strike="noStrike" dirty="0">
                          <a:solidFill>
                            <a:srgbClr val="C00000"/>
                          </a:solidFill>
                          <a:effectLst/>
                          <a:latin typeface="Bodoni MT" panose="02070603080606020203" pitchFamily="18" charset="0"/>
                        </a:rPr>
                        <a:t>Quantidade de servidores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19102"/>
                  </a:ext>
                </a:extLst>
              </a:tr>
              <a:tr h="7035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Unidades de Saúde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475857"/>
                  </a:ext>
                </a:extLst>
              </a:tr>
              <a:tr h="7035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Secretaria da Saúde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868043"/>
                  </a:ext>
                </a:extLst>
              </a:tr>
              <a:tr h="7035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CAPS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6343"/>
                  </a:ext>
                </a:extLst>
              </a:tr>
              <a:tr h="7035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Hospital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49062"/>
                  </a:ext>
                </a:extLst>
              </a:tr>
              <a:tr h="703584"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APAE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doni MT" panose="02070603080606020203" pitchFamily="18" charset="0"/>
                        </a:rPr>
                        <a:t>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0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8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BC1E576-2219-4A16-8E8F-D5974814F71C}"/>
              </a:ext>
            </a:extLst>
          </p:cNvPr>
          <p:cNvSpPr txBox="1"/>
          <p:nvPr/>
        </p:nvSpPr>
        <p:spPr>
          <a:xfrm>
            <a:off x="728870" y="0"/>
            <a:ext cx="107362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u="none" strike="noStrike" dirty="0">
                <a:effectLst/>
                <a:latin typeface="Bodoni MT" panose="02070603080606020203" pitchFamily="18" charset="0"/>
              </a:rPr>
              <a:t>Condensado das principais Atividades -</a:t>
            </a:r>
            <a:r>
              <a:rPr lang="pt-BR" sz="4000" b="1" i="1" u="none" strike="noStrike" baseline="0" dirty="0">
                <a:effectLst/>
                <a:latin typeface="Bodoni MT" panose="02070603080606020203" pitchFamily="18" charset="0"/>
              </a:rPr>
              <a:t> 2023</a:t>
            </a:r>
            <a:endParaRPr lang="pt-BR" sz="4000" b="1" i="1" u="none" strike="noStrike" dirty="0">
              <a:effectLst/>
              <a:latin typeface="Bodoni MT" panose="02070603080606020203" pitchFamily="18" charset="0"/>
            </a:endParaRPr>
          </a:p>
          <a:p>
            <a:pPr algn="ctr"/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2B6593D-64F1-4443-98DF-08228049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64634"/>
              </p:ext>
            </p:extLst>
          </p:nvPr>
        </p:nvGraphicFramePr>
        <p:xfrm>
          <a:off x="185530" y="872455"/>
          <a:ext cx="11781183" cy="562968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84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268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Consultas da Atenção Básica – ESF + Pediatria 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20.687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0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</a:t>
                      </a:r>
                      <a:r>
                        <a:rPr lang="pt-BR" sz="24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Profissionais de nível superior na atenção básica (exceto médico)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16.426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96">
                <a:tc>
                  <a:txBody>
                    <a:bodyPr/>
                    <a:lstStyle/>
                    <a:p>
                      <a:r>
                        <a:rPr lang="pt-BR" sz="2400" b="1" dirty="0"/>
                        <a:t>Procedimentos de Enfermagem em Geral/Médicos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52.816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03">
                <a:tc>
                  <a:txBody>
                    <a:bodyPr/>
                    <a:lstStyle/>
                    <a:p>
                      <a:r>
                        <a:rPr lang="pt-BR" sz="2400" b="1" dirty="0"/>
                        <a:t>Exame Citopatológico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Curativos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2.451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Administração de Medicamentos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2.767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Eletrocardiograma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758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Visitas e acompanhamentos</a:t>
                      </a:r>
                      <a:r>
                        <a:rPr lang="pt-BR" sz="2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dos ACSs 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33.471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Procedimentos da Vigilância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Sanitária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549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Fisioterapias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3.246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Exames Laboratoriais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39.932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890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Vacinas Aplicadas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3.772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61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0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07AF4B6-48C8-4D22-891C-A71AED026221}"/>
              </a:ext>
            </a:extLst>
          </p:cNvPr>
          <p:cNvSpPr txBox="1"/>
          <p:nvPr/>
        </p:nvSpPr>
        <p:spPr>
          <a:xfrm>
            <a:off x="2584174" y="238535"/>
            <a:ext cx="628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Continuação...................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E4FBFDC-49DB-4264-BB63-A80624523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64703"/>
              </p:ext>
            </p:extLst>
          </p:nvPr>
        </p:nvGraphicFramePr>
        <p:xfrm>
          <a:off x="384313" y="1083211"/>
          <a:ext cx="11290852" cy="553625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9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effectLst/>
                          <a:latin typeface="+mn-lt"/>
                        </a:rPr>
                        <a:t>Primeira Consulta Odontológica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1.326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u="none" strike="noStrike" dirty="0">
                          <a:effectLst/>
                          <a:latin typeface="+mn-lt"/>
                        </a:rPr>
                        <a:t>Procedimentos Odontológicos da Atenção Básica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8.478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  <a:latin typeface="+mn-lt"/>
                        </a:rPr>
                        <a:t>Próteses Dentárias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Sessão de Auriculoterapia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Teste rápido para detecção de sars-covid-2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  <a:latin typeface="+mn-lt"/>
                        </a:rPr>
                        <a:t>Pequenas cirurgias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Atendimentos do CAPS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4.857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Atendimentos da APAE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7.249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Exames Especializados SUS, CIS AMEOSC  e Credenciamento 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3.632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Consultas Especializadas </a:t>
                      </a:r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SUS, CIS AMEOSC  e Credenciamento 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3.353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34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Cirurgias Eletivas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144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0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45EB06E-8844-40D2-A2D2-DCA25812FC4D}"/>
              </a:ext>
            </a:extLst>
          </p:cNvPr>
          <p:cNvSpPr txBox="1"/>
          <p:nvPr/>
        </p:nvSpPr>
        <p:spPr>
          <a:xfrm>
            <a:off x="675861" y="238539"/>
            <a:ext cx="1088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latin typeface="Bodoni MT" panose="02070603080606020203" pitchFamily="18" charset="0"/>
              </a:rPr>
              <a:t>Principais Exames Especializados Realizados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C3F0F05-3FBE-417C-A51E-35820A4AC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68517"/>
              </p:ext>
            </p:extLst>
          </p:nvPr>
        </p:nvGraphicFramePr>
        <p:xfrm>
          <a:off x="172278" y="1169345"/>
          <a:ext cx="11383618" cy="5516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6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220">
                <a:tc>
                  <a:txBody>
                    <a:bodyPr/>
                    <a:lstStyle/>
                    <a:p>
                      <a:r>
                        <a:rPr lang="pt-BR" sz="2600" b="1" dirty="0">
                          <a:solidFill>
                            <a:srgbClr val="FF0000"/>
                          </a:solidFill>
                        </a:rPr>
                        <a:t>Exames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>
                          <a:solidFill>
                            <a:srgbClr val="FF0000"/>
                          </a:solidFill>
                        </a:rPr>
                        <a:t>Quantidade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/>
                        <a:t>Ultrassonografia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1.191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/>
                        <a:t>Mamografia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/>
                        <a:t>Ressonância Magnética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481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Radiologia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>
                          <a:solidFill>
                            <a:schemeClr val="tx1"/>
                          </a:solidFill>
                        </a:rPr>
                        <a:t>1.257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/>
                        <a:t>Densitometria</a:t>
                      </a:r>
                      <a:r>
                        <a:rPr lang="pt-BR" sz="2400" b="1" baseline="0" dirty="0"/>
                        <a:t> Óssea</a:t>
                      </a:r>
                      <a:endParaRPr lang="pt-B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/>
                        <a:t>Tomografia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Colonoscopia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Endoscopia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108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Exames de Cardiologia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Eletroneuromiografia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75115"/>
                  </a:ext>
                </a:extLst>
              </a:tr>
              <a:tr h="419269">
                <a:tc>
                  <a:txBody>
                    <a:bodyPr/>
                    <a:lstStyle/>
                    <a:p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Cintilografia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14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64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F05E48-A794-41F8-98D0-96A4B217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C559AB1-6366-43A6-A842-3036905D14F8}"/>
              </a:ext>
            </a:extLst>
          </p:cNvPr>
          <p:cNvSpPr txBox="1"/>
          <p:nvPr/>
        </p:nvSpPr>
        <p:spPr>
          <a:xfrm>
            <a:off x="100012" y="0"/>
            <a:ext cx="11694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i="1" dirty="0">
                <a:latin typeface="Bodoni MT" panose="02070603080606020203" pitchFamily="18" charset="0"/>
              </a:rPr>
              <a:t>Indicadores da Atenção Primária  Primeiro Quadrimestre/2023</a:t>
            </a:r>
            <a:endParaRPr lang="pt-BR" sz="3500" i="1" dirty="0">
              <a:latin typeface="Bodoni MT" panose="02070603080606020203" pitchFamily="18" charset="0"/>
            </a:endParaRPr>
          </a:p>
          <a:p>
            <a:pPr algn="ctr"/>
            <a:endParaRPr lang="pt-BR" sz="35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9547E9F-D769-41F9-AEBB-EC6518AD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00137"/>
            <a:ext cx="11639550" cy="575786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CEA75FD-0F6A-4CD2-A57F-732719DFE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325" y="1351722"/>
            <a:ext cx="2586866" cy="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06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809</Words>
  <Application>Microsoft Office PowerPoint</Application>
  <PresentationFormat>Widescreen</PresentationFormat>
  <Paragraphs>321</Paragraphs>
  <Slides>37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Bodoni MT</vt:lpstr>
      <vt:lpstr>Calibri</vt:lpstr>
      <vt:lpstr>Calibri Light</vt:lpstr>
      <vt:lpstr>system-ui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PRESTAÇÃO DE CONTAS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Até agosto de 2023 foi aplicado;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SAMSUNG</dc:creator>
  <cp:lastModifiedBy>SAMSUNG</cp:lastModifiedBy>
  <cp:revision>229</cp:revision>
  <dcterms:created xsi:type="dcterms:W3CDTF">2023-04-07T18:20:37Z</dcterms:created>
  <dcterms:modified xsi:type="dcterms:W3CDTF">2023-09-22T11:50:40Z</dcterms:modified>
</cp:coreProperties>
</file>